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98" r:id="rId6"/>
    <p:sldId id="280" r:id="rId7"/>
    <p:sldId id="281" r:id="rId8"/>
    <p:sldId id="282" r:id="rId9"/>
    <p:sldId id="283" r:id="rId10"/>
    <p:sldId id="291" r:id="rId11"/>
    <p:sldId id="258" r:id="rId12"/>
    <p:sldId id="296" r:id="rId13"/>
    <p:sldId id="259" r:id="rId14"/>
    <p:sldId id="260" r:id="rId15"/>
    <p:sldId id="262" r:id="rId16"/>
    <p:sldId id="263" r:id="rId17"/>
    <p:sldId id="264" r:id="rId18"/>
    <p:sldId id="285" r:id="rId19"/>
    <p:sldId id="284" r:id="rId20"/>
    <p:sldId id="266" r:id="rId21"/>
    <p:sldId id="267" r:id="rId22"/>
    <p:sldId id="268" r:id="rId23"/>
    <p:sldId id="269" r:id="rId24"/>
    <p:sldId id="271" r:id="rId25"/>
    <p:sldId id="292" r:id="rId26"/>
    <p:sldId id="297" r:id="rId27"/>
    <p:sldId id="286" r:id="rId28"/>
    <p:sldId id="274" r:id="rId29"/>
    <p:sldId id="276" r:id="rId30"/>
    <p:sldId id="27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audio" Target="../media/audio11.wav"/><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audio" Target="../media/audio12.wav"/><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3.wav"/><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4.wav"/><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5.wav"/><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6.wav"/><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17.wav"/></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8.wav"/></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9.wav"/></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0.wav"/></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1.wav"/></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audio" Target="../media/audio22.wav"/><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3.wav"/></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4.wav"/></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5.wav"/></Relationships>
</file>

<file path=ppt/slides/_rels/slide26.xml.rels><?xml version="1.0" encoding="UTF-8" standalone="yes"?>
<Relationships xmlns="http://schemas.openxmlformats.org/package/2006/relationships"><Relationship Id="rId3" Type="http://schemas.openxmlformats.org/officeDocument/2006/relationships/hyperlink" Target="mailto:T.sodagar91@gmail" TargetMode="External"/><Relationship Id="rId2" Type="http://schemas.openxmlformats.org/officeDocument/2006/relationships/slideLayout" Target="../slideLayouts/slideLayout2.xml"/><Relationship Id="rId1" Type="http://schemas.openxmlformats.org/officeDocument/2006/relationships/audio" Target="../media/audio26.wav"/><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5.wav"/><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0" y="1600200"/>
            <a:ext cx="3733800" cy="4525963"/>
          </a:xfrm>
        </p:spPr>
        <p:txBody>
          <a:bodyPr>
            <a:noAutofit/>
          </a:bodyPr>
          <a:lstStyle/>
          <a:p>
            <a:pPr algn="r">
              <a:buNone/>
            </a:pPr>
            <a:r>
              <a:rPr lang="fa-IR" sz="4400" dirty="0" smtClean="0">
                <a:cs typeface="B Yagut" pitchFamily="2" charset="-78"/>
              </a:rPr>
              <a:t>موضوع درس: </a:t>
            </a:r>
          </a:p>
          <a:p>
            <a:pPr algn="r">
              <a:buNone/>
            </a:pPr>
            <a:endParaRPr lang="fa-IR" sz="4400" dirty="0" smtClean="0">
              <a:cs typeface="B Yagut" pitchFamily="2" charset="-78"/>
            </a:endParaRPr>
          </a:p>
          <a:p>
            <a:pPr algn="r">
              <a:buNone/>
            </a:pPr>
            <a:r>
              <a:rPr lang="fa-IR" sz="4400" dirty="0" smtClean="0">
                <a:cs typeface="B Yagut" pitchFamily="2" charset="-78"/>
              </a:rPr>
              <a:t>آشنایی با کرم کدو</a:t>
            </a:r>
          </a:p>
          <a:p>
            <a:pPr algn="r">
              <a:buNone/>
            </a:pPr>
            <a:r>
              <a:rPr lang="fa-IR" sz="4400" dirty="0" smtClean="0">
                <a:cs typeface="B Yagut" pitchFamily="2" charset="-78"/>
              </a:rPr>
              <a:t>(تیناساژیناتا)</a:t>
            </a:r>
            <a:endParaRPr lang="fa-IR" sz="4400" dirty="0">
              <a:cs typeface="B Yagut" pitchFamily="2" charset="-78"/>
            </a:endParaRPr>
          </a:p>
        </p:txBody>
      </p:sp>
      <p:pic>
        <p:nvPicPr>
          <p:cNvPr id="2050" name="Picture 2" descr="C:\Users\behvarzi\Desktop\kamnanews-15628.jpg"/>
          <p:cNvPicPr>
            <a:picLocks noChangeAspect="1" noChangeArrowheads="1"/>
          </p:cNvPicPr>
          <p:nvPr/>
        </p:nvPicPr>
        <p:blipFill>
          <a:blip r:embed="rId3" cstate="print"/>
          <a:srcRect/>
          <a:stretch>
            <a:fillRect/>
          </a:stretch>
        </p:blipFill>
        <p:spPr bwMode="auto">
          <a:xfrm>
            <a:off x="457200" y="1524000"/>
            <a:ext cx="3657599" cy="4724400"/>
          </a:xfrm>
          <a:prstGeom prst="rect">
            <a:avLst/>
          </a:prstGeom>
          <a:noFill/>
        </p:spPr>
      </p:pic>
      <p:pic>
        <p:nvPicPr>
          <p:cNvPr id="5" name="~PP2136.WAV">
            <a:hlinkClick r:id="" action="ppaction://media"/>
          </p:cNvPr>
          <p:cNvPicPr>
            <a:picLocks noRot="1" noChangeAspect="1"/>
          </p:cNvPicPr>
          <p:nvPr>
            <a:wavAudioFile r:embed="rId1" name="~PP2136.WAV"/>
          </p:nvPr>
        </p:nvPicPr>
        <p:blipFill>
          <a:blip r:embed="rId4" cstate="print"/>
          <a:stretch>
            <a:fillRect/>
          </a:stretch>
        </p:blipFill>
        <p:spPr>
          <a:xfrm>
            <a:off x="8696325" y="6410325"/>
            <a:ext cx="304800" cy="304800"/>
          </a:xfrm>
          <a:prstGeom prst="rect">
            <a:avLst/>
          </a:prstGeom>
        </p:spPr>
      </p:pic>
    </p:spTree>
  </p:cSld>
  <p:clrMapOvr>
    <a:masterClrMapping/>
  </p:clrMapOvr>
  <p:transition advTm="58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Title 1"/>
          <p:cNvSpPr>
            <a:spLocks noGrp="1"/>
          </p:cNvSpPr>
          <p:nvPr>
            <p:ph type="title"/>
          </p:nvPr>
        </p:nvSpPr>
        <p:spPr/>
        <p:txBody>
          <a:bodyPr>
            <a:normAutofit/>
          </a:bodyPr>
          <a:lstStyle/>
          <a:p>
            <a:pPr algn="r" eaLnBrk="1" hangingPunct="1"/>
            <a:r>
              <a:rPr lang="fa-IR" sz="4000" dirty="0" smtClean="0">
                <a:cs typeface="B Yagut" pitchFamily="2" charset="-78"/>
              </a:rPr>
              <a:t>میزبان هاي انگل</a:t>
            </a:r>
            <a:endParaRPr lang="en-US" sz="4000" dirty="0" smtClean="0">
              <a:cs typeface="B Yagut" pitchFamily="2" charset="-78"/>
            </a:endParaRPr>
          </a:p>
        </p:txBody>
      </p:sp>
      <p:sp>
        <p:nvSpPr>
          <p:cNvPr id="475139" name="Content Placeholder 2"/>
          <p:cNvSpPr>
            <a:spLocks noGrp="1"/>
          </p:cNvSpPr>
          <p:nvPr>
            <p:ph idx="1"/>
          </p:nvPr>
        </p:nvSpPr>
        <p:spPr/>
        <p:txBody>
          <a:bodyPr>
            <a:noAutofit/>
          </a:bodyPr>
          <a:lstStyle/>
          <a:p>
            <a:pPr algn="ctr" eaLnBrk="1" hangingPunct="1">
              <a:buFontTx/>
              <a:buNone/>
            </a:pPr>
            <a:r>
              <a:rPr lang="fa-IR" dirty="0" smtClean="0">
                <a:cs typeface="B Yagut" pitchFamily="2" charset="-78"/>
              </a:rPr>
              <a:t>این انگل چرخه زندگی خود را در 2 میزبان می گذراند .</a:t>
            </a:r>
          </a:p>
          <a:p>
            <a:pPr algn="r" eaLnBrk="1" hangingPunct="1">
              <a:buFontTx/>
              <a:buNone/>
            </a:pPr>
            <a:r>
              <a:rPr lang="fa-IR" dirty="0" smtClean="0">
                <a:cs typeface="B Yagut" pitchFamily="2" charset="-78"/>
              </a:rPr>
              <a:t>الف-میزبان نهایی        ب- میزبان واسطه</a:t>
            </a:r>
          </a:p>
          <a:p>
            <a:pPr algn="r" eaLnBrk="1" hangingPunct="1">
              <a:buFontTx/>
              <a:buNone/>
            </a:pPr>
            <a:r>
              <a:rPr lang="fa-IR" dirty="0" smtClean="0">
                <a:cs typeface="B Yagut" pitchFamily="2" charset="-78"/>
              </a:rPr>
              <a:t>1- میزبان نهایی کرم تنیاي گاوي و خوکی ، انسان است لیکن در مورد کرم نواري سگ می باشد .</a:t>
            </a:r>
          </a:p>
          <a:p>
            <a:pPr algn="r" eaLnBrk="1" hangingPunct="1">
              <a:buFontTx/>
              <a:buNone/>
            </a:pPr>
            <a:r>
              <a:rPr lang="fa-IR" dirty="0" smtClean="0">
                <a:cs typeface="B Yagut" pitchFamily="2" charset="-78"/>
              </a:rPr>
              <a:t>2- میزبان واسطه گاوي و نواري سگ ، گوسفند نیز می .باشد </a:t>
            </a:r>
          </a:p>
          <a:p>
            <a:pPr algn="r" eaLnBrk="1" hangingPunct="1">
              <a:buFontTx/>
              <a:buNone/>
            </a:pPr>
            <a:r>
              <a:rPr lang="fa-IR" dirty="0" smtClean="0">
                <a:cs typeface="B Yagut" pitchFamily="2" charset="-78"/>
              </a:rPr>
              <a:t>توضیح :در مورد کرم کدوي خوکی خوك میزبان واسطه می باشد</a:t>
            </a:r>
            <a:endParaRPr lang="en-US" dirty="0" smtClean="0">
              <a:cs typeface="B Yagut" pitchFamily="2" charset="-78"/>
            </a:endParaRPr>
          </a:p>
        </p:txBody>
      </p:sp>
      <p:pic>
        <p:nvPicPr>
          <p:cNvPr id="4" name="~PP1117.WAV">
            <a:hlinkClick r:id="" action="ppaction://media"/>
          </p:cNvPr>
          <p:cNvPicPr>
            <a:picLocks noRot="1" noChangeAspect="1"/>
          </p:cNvPicPr>
          <p:nvPr>
            <a:wavAudioFile r:embed="rId1" name="~PP1117.WAV"/>
          </p:nvPr>
        </p:nvPicPr>
        <p:blipFill>
          <a:blip r:embed="rId3" cstate="print"/>
          <a:stretch>
            <a:fillRect/>
          </a:stretch>
        </p:blipFill>
        <p:spPr>
          <a:xfrm>
            <a:off x="8696325" y="6410325"/>
            <a:ext cx="304800" cy="304800"/>
          </a:xfrm>
          <a:prstGeom prst="rect">
            <a:avLst/>
          </a:prstGeom>
        </p:spPr>
      </p:pic>
    </p:spTree>
  </p:cSld>
  <p:clrMapOvr>
    <a:masterClrMapping/>
  </p:clrMapOvr>
  <p:transition advTm="302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Title 1"/>
          <p:cNvSpPr>
            <a:spLocks noGrp="1"/>
          </p:cNvSpPr>
          <p:nvPr>
            <p:ph type="title"/>
          </p:nvPr>
        </p:nvSpPr>
        <p:spPr>
          <a:xfrm>
            <a:off x="457200" y="274638"/>
            <a:ext cx="8229600" cy="792162"/>
          </a:xfrm>
        </p:spPr>
        <p:txBody>
          <a:bodyPr>
            <a:normAutofit/>
          </a:bodyPr>
          <a:lstStyle/>
          <a:p>
            <a:pPr algn="r" eaLnBrk="1" hangingPunct="1"/>
            <a:r>
              <a:rPr lang="fa-IR" sz="4000" dirty="0" smtClean="0">
                <a:cs typeface="B Yagut" pitchFamily="2" charset="-78"/>
              </a:rPr>
              <a:t>معاینه مبتلایان به  کرم کدو</a:t>
            </a:r>
          </a:p>
        </p:txBody>
      </p:sp>
      <p:sp>
        <p:nvSpPr>
          <p:cNvPr id="477187" name="Content Placeholder 2"/>
          <p:cNvSpPr>
            <a:spLocks noGrp="1"/>
          </p:cNvSpPr>
          <p:nvPr>
            <p:ph idx="1"/>
          </p:nvPr>
        </p:nvSpPr>
        <p:spPr>
          <a:xfrm>
            <a:off x="4114800" y="1219200"/>
            <a:ext cx="4648200" cy="4906963"/>
          </a:xfrm>
        </p:spPr>
        <p:txBody>
          <a:bodyPr>
            <a:noAutofit/>
          </a:bodyPr>
          <a:lstStyle/>
          <a:p>
            <a:pPr algn="r" eaLnBrk="1" hangingPunct="1">
              <a:buFontTx/>
              <a:buNone/>
            </a:pPr>
            <a:r>
              <a:rPr lang="fa-IR" dirty="0" smtClean="0">
                <a:cs typeface="B Yagut" pitchFamily="2" charset="-78"/>
              </a:rPr>
              <a:t>طریقه معاینه وتشخیص بیماری با توجه به علائم زیر: </a:t>
            </a:r>
          </a:p>
          <a:p>
            <a:pPr algn="r" eaLnBrk="1" hangingPunct="1">
              <a:buFontTx/>
              <a:buNone/>
            </a:pPr>
            <a:r>
              <a:rPr lang="fa-IR" dirty="0" smtClean="0">
                <a:cs typeface="B Yagut" pitchFamily="2" charset="-78"/>
              </a:rPr>
              <a:t>-تحریکات عصبی </a:t>
            </a:r>
          </a:p>
          <a:p>
            <a:pPr algn="r" eaLnBrk="1" hangingPunct="1">
              <a:buFontTx/>
              <a:buNone/>
            </a:pPr>
            <a:r>
              <a:rPr lang="fa-IR" dirty="0" smtClean="0">
                <a:cs typeface="B Yagut" pitchFamily="2" charset="-78"/>
              </a:rPr>
              <a:t>– بیخوابی بی اشتهایی</a:t>
            </a:r>
          </a:p>
          <a:p>
            <a:pPr algn="r" eaLnBrk="1" hangingPunct="1">
              <a:buFontTx/>
              <a:buNone/>
            </a:pPr>
            <a:r>
              <a:rPr lang="fa-IR" dirty="0" smtClean="0">
                <a:cs typeface="B Yagut" pitchFamily="2" charset="-78"/>
              </a:rPr>
              <a:t>- کاهش وزن</a:t>
            </a:r>
          </a:p>
          <a:p>
            <a:pPr algn="r" eaLnBrk="1" hangingPunct="1">
              <a:buFontTx/>
              <a:buNone/>
            </a:pPr>
            <a:r>
              <a:rPr lang="fa-IR" dirty="0" smtClean="0">
                <a:cs typeface="B Yagut" pitchFamily="2" charset="-78"/>
              </a:rPr>
              <a:t>- شکم درد و اختلالات گوارشی -خروج کرم آزار دهنده بند بند خصوصا هنگام دفع مدفوع </a:t>
            </a:r>
          </a:p>
        </p:txBody>
      </p:sp>
      <p:pic>
        <p:nvPicPr>
          <p:cNvPr id="19458" name="Picture 2" descr="C:\Users\behvarzi\Desktop\images.jpg"/>
          <p:cNvPicPr>
            <a:picLocks noChangeAspect="1" noChangeArrowheads="1"/>
          </p:cNvPicPr>
          <p:nvPr/>
        </p:nvPicPr>
        <p:blipFill>
          <a:blip r:embed="rId3" cstate="print"/>
          <a:srcRect/>
          <a:stretch>
            <a:fillRect/>
          </a:stretch>
        </p:blipFill>
        <p:spPr bwMode="auto">
          <a:xfrm>
            <a:off x="304801" y="1295400"/>
            <a:ext cx="3581400" cy="4800599"/>
          </a:xfrm>
          <a:prstGeom prst="rect">
            <a:avLst/>
          </a:prstGeom>
          <a:noFill/>
        </p:spPr>
      </p:pic>
      <p:pic>
        <p:nvPicPr>
          <p:cNvPr id="6" name="~PP3802.WAV">
            <a:hlinkClick r:id="" action="ppaction://media"/>
          </p:cNvPr>
          <p:cNvPicPr>
            <a:picLocks noRot="1" noChangeAspect="1"/>
          </p:cNvPicPr>
          <p:nvPr>
            <a:wavAudioFile r:embed="rId1" name="~PP3802.WAV"/>
          </p:nvPr>
        </p:nvPicPr>
        <p:blipFill>
          <a:blip r:embed="rId4"/>
          <a:stretch>
            <a:fillRect/>
          </a:stretch>
        </p:blipFill>
        <p:spPr>
          <a:xfrm>
            <a:off x="8696325" y="6410325"/>
            <a:ext cx="304800" cy="304800"/>
          </a:xfrm>
          <a:prstGeom prst="rect">
            <a:avLst/>
          </a:prstGeom>
        </p:spPr>
      </p:pic>
    </p:spTree>
  </p:cSld>
  <p:clrMapOvr>
    <a:masterClrMapping/>
  </p:clrMapOvr>
  <p:transition advTm="204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itle 1"/>
          <p:cNvSpPr>
            <a:spLocks noGrp="1"/>
          </p:cNvSpPr>
          <p:nvPr>
            <p:ph type="title"/>
          </p:nvPr>
        </p:nvSpPr>
        <p:spPr/>
        <p:txBody>
          <a:bodyPr>
            <a:normAutofit/>
          </a:bodyPr>
          <a:lstStyle/>
          <a:p>
            <a:pPr eaLnBrk="1" hangingPunct="1"/>
            <a:r>
              <a:rPr lang="fa-IR" sz="4000" dirty="0" smtClean="0">
                <a:cs typeface="B Yagut" pitchFamily="2" charset="-78"/>
              </a:rPr>
              <a:t>تشخیص بیماری</a:t>
            </a:r>
          </a:p>
        </p:txBody>
      </p:sp>
      <p:sp>
        <p:nvSpPr>
          <p:cNvPr id="478211" name="Content Placeholder 2"/>
          <p:cNvSpPr>
            <a:spLocks noGrp="1"/>
          </p:cNvSpPr>
          <p:nvPr>
            <p:ph idx="1"/>
          </p:nvPr>
        </p:nvSpPr>
        <p:spPr>
          <a:xfrm>
            <a:off x="3962400" y="1600200"/>
            <a:ext cx="4876800" cy="4525963"/>
          </a:xfrm>
        </p:spPr>
        <p:txBody>
          <a:bodyPr>
            <a:noAutofit/>
          </a:bodyPr>
          <a:lstStyle/>
          <a:p>
            <a:pPr marL="0" indent="0" algn="r" rtl="1">
              <a:buNone/>
            </a:pPr>
            <a:r>
              <a:rPr lang="fa-IR" dirty="0" smtClean="0">
                <a:cs typeface="B Yagut" pitchFamily="2" charset="-78"/>
              </a:rPr>
              <a:t>تشخیص بیماری معمولا از طریق شناسایی حلقه های کرم  ویاتخم موجود در مدفوع و یا نمونه برداشته شده بوسیله سواپ از مدفوع  می باشد.</a:t>
            </a:r>
          </a:p>
          <a:p>
            <a:pPr marL="0" indent="0" algn="r" rtl="1">
              <a:buNone/>
            </a:pPr>
            <a:r>
              <a:rPr lang="fa-IR" dirty="0" smtClean="0">
                <a:cs typeface="B Yagut" pitchFamily="2" charset="-78"/>
              </a:rPr>
              <a:t>نکته:</a:t>
            </a:r>
          </a:p>
          <a:p>
            <a:pPr marL="0" indent="0" algn="r" rtl="1">
              <a:buNone/>
            </a:pPr>
            <a:r>
              <a:rPr lang="fa-IR" dirty="0" smtClean="0">
                <a:cs typeface="B Yagut" pitchFamily="2" charset="-78"/>
              </a:rPr>
              <a:t> ابتلاء به  کرم معمولا کشنده است چون در مغزبیمار مستقر می شود</a:t>
            </a:r>
          </a:p>
        </p:txBody>
      </p:sp>
      <p:pic>
        <p:nvPicPr>
          <p:cNvPr id="5" name="Picture 2" descr="C:\Users\behvarzi\Desktop\images.jpg"/>
          <p:cNvPicPr>
            <a:picLocks noChangeAspect="1" noChangeArrowheads="1"/>
          </p:cNvPicPr>
          <p:nvPr/>
        </p:nvPicPr>
        <p:blipFill>
          <a:blip r:embed="rId3" cstate="print"/>
          <a:srcRect/>
          <a:stretch>
            <a:fillRect/>
          </a:stretch>
        </p:blipFill>
        <p:spPr bwMode="auto">
          <a:xfrm>
            <a:off x="304800" y="1905000"/>
            <a:ext cx="3505200" cy="4114800"/>
          </a:xfrm>
          <a:prstGeom prst="rect">
            <a:avLst/>
          </a:prstGeom>
          <a:noFill/>
        </p:spPr>
      </p:pic>
      <p:pic>
        <p:nvPicPr>
          <p:cNvPr id="6" name="~PP2648.WAV">
            <a:hlinkClick r:id="" action="ppaction://media"/>
          </p:cNvPr>
          <p:cNvPicPr>
            <a:picLocks noRot="1" noChangeAspect="1"/>
          </p:cNvPicPr>
          <p:nvPr>
            <a:wavAudioFile r:embed="rId1" name="~PP2648.WAV"/>
          </p:nvPr>
        </p:nvPicPr>
        <p:blipFill>
          <a:blip r:embed="rId4" cstate="print"/>
          <a:stretch>
            <a:fillRect/>
          </a:stretch>
        </p:blipFill>
        <p:spPr>
          <a:xfrm>
            <a:off x="8696325" y="6410325"/>
            <a:ext cx="304800" cy="304800"/>
          </a:xfrm>
          <a:prstGeom prst="rect">
            <a:avLst/>
          </a:prstGeom>
        </p:spPr>
      </p:pic>
    </p:spTree>
  </p:cSld>
  <p:clrMapOvr>
    <a:masterClrMapping/>
  </p:clrMapOvr>
  <p:transition advTm="251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Title 1"/>
          <p:cNvSpPr>
            <a:spLocks noGrp="1"/>
          </p:cNvSpPr>
          <p:nvPr>
            <p:ph type="title"/>
          </p:nvPr>
        </p:nvSpPr>
        <p:spPr>
          <a:xfrm>
            <a:off x="457200" y="274639"/>
            <a:ext cx="8229600" cy="944561"/>
          </a:xfrm>
        </p:spPr>
        <p:txBody>
          <a:bodyPr>
            <a:normAutofit/>
          </a:bodyPr>
          <a:lstStyle/>
          <a:p>
            <a:pPr algn="r" eaLnBrk="1" hangingPunct="1"/>
            <a:r>
              <a:rPr lang="fa-IR" sz="4000" dirty="0" smtClean="0">
                <a:cs typeface="B Yagut" pitchFamily="2" charset="-78"/>
              </a:rPr>
              <a:t>عامل عفونت </a:t>
            </a:r>
          </a:p>
        </p:txBody>
      </p:sp>
      <p:sp>
        <p:nvSpPr>
          <p:cNvPr id="479235" name="Content Placeholder 2"/>
          <p:cNvSpPr>
            <a:spLocks noGrp="1"/>
          </p:cNvSpPr>
          <p:nvPr>
            <p:ph idx="1"/>
          </p:nvPr>
        </p:nvSpPr>
        <p:spPr>
          <a:xfrm>
            <a:off x="3733800" y="1295400"/>
            <a:ext cx="4953000" cy="4724399"/>
          </a:xfrm>
        </p:spPr>
        <p:txBody>
          <a:bodyPr>
            <a:noAutofit/>
          </a:bodyPr>
          <a:lstStyle/>
          <a:p>
            <a:pPr marL="0" indent="0" algn="r" rtl="1" eaLnBrk="1" hangingPunct="1">
              <a:buNone/>
            </a:pPr>
            <a:r>
              <a:rPr lang="fa-IR" dirty="0" smtClean="0">
                <a:cs typeface="B Yagut" pitchFamily="2" charset="-78"/>
              </a:rPr>
              <a:t>تینا سولیوم یا کرم نواری خوک بصورت کرم با لغ در روده و به شکل لارو در اندامها بدن انسان ایجاد الودگی می کند .ولی تینا ساژیناتا کروم نواری گاو بوده وفقط بصورت بالغ عفونت روده را سبب می شود</a:t>
            </a:r>
          </a:p>
        </p:txBody>
      </p:sp>
      <p:pic>
        <p:nvPicPr>
          <p:cNvPr id="4" name="~PP3055.WAV">
            <a:hlinkClick r:id="" action="ppaction://media"/>
          </p:cNvPr>
          <p:cNvPicPr>
            <a:picLocks noRot="1" noChangeAspect="1"/>
          </p:cNvPicPr>
          <p:nvPr>
            <a:wavAudioFile r:embed="rId1" name="~PP3055.WAV"/>
          </p:nvPr>
        </p:nvPicPr>
        <p:blipFill>
          <a:blip r:embed="rId3" cstate="print"/>
          <a:stretch>
            <a:fillRect/>
          </a:stretch>
        </p:blipFill>
        <p:spPr>
          <a:xfrm>
            <a:off x="8696325" y="6410325"/>
            <a:ext cx="304800" cy="304800"/>
          </a:xfrm>
          <a:prstGeom prst="rect">
            <a:avLst/>
          </a:prstGeom>
        </p:spPr>
      </p:pic>
      <p:pic>
        <p:nvPicPr>
          <p:cNvPr id="16386" name="Picture 2" descr="C:\Users\behvarzi\Desktop\images.jpg"/>
          <p:cNvPicPr>
            <a:picLocks noChangeAspect="1" noChangeArrowheads="1"/>
          </p:cNvPicPr>
          <p:nvPr/>
        </p:nvPicPr>
        <p:blipFill>
          <a:blip r:embed="rId4" cstate="print"/>
          <a:srcRect/>
          <a:stretch>
            <a:fillRect/>
          </a:stretch>
        </p:blipFill>
        <p:spPr bwMode="auto">
          <a:xfrm>
            <a:off x="457200" y="1447800"/>
            <a:ext cx="3124200" cy="2514600"/>
          </a:xfrm>
          <a:prstGeom prst="rect">
            <a:avLst/>
          </a:prstGeom>
          <a:noFill/>
        </p:spPr>
      </p:pic>
      <p:pic>
        <p:nvPicPr>
          <p:cNvPr id="16387" name="Picture 3" descr="C:\Users\behvarzi\Desktop\images.jpg"/>
          <p:cNvPicPr>
            <a:picLocks noChangeAspect="1" noChangeArrowheads="1"/>
          </p:cNvPicPr>
          <p:nvPr/>
        </p:nvPicPr>
        <p:blipFill>
          <a:blip r:embed="rId5" cstate="print"/>
          <a:srcRect/>
          <a:stretch>
            <a:fillRect/>
          </a:stretch>
        </p:blipFill>
        <p:spPr bwMode="auto">
          <a:xfrm>
            <a:off x="381000" y="4191000"/>
            <a:ext cx="3200399" cy="2209800"/>
          </a:xfrm>
          <a:prstGeom prst="rect">
            <a:avLst/>
          </a:prstGeom>
          <a:noFill/>
        </p:spPr>
      </p:pic>
    </p:spTree>
  </p:cSld>
  <p:clrMapOvr>
    <a:masterClrMapping/>
  </p:clrMapOvr>
  <p:transition advTm="203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b="1" dirty="0" smtClean="0">
                <a:cs typeface="B Yagut" pitchFamily="2" charset="-78"/>
              </a:rPr>
              <a:t/>
            </a:r>
            <a:br>
              <a:rPr lang="fa-IR" sz="3200" b="1" dirty="0" smtClean="0">
                <a:cs typeface="B Yagut" pitchFamily="2" charset="-78"/>
              </a:rPr>
            </a:br>
            <a:r>
              <a:rPr lang="fa-IR" sz="3200" b="1" dirty="0" smtClean="0">
                <a:cs typeface="B Yagut" pitchFamily="2" charset="-78"/>
              </a:rPr>
              <a:t>وقوع</a:t>
            </a:r>
            <a:br>
              <a:rPr lang="fa-IR" sz="3200" b="1" dirty="0" smtClean="0">
                <a:cs typeface="B Yagut" pitchFamily="2" charset="-78"/>
              </a:rPr>
            </a:br>
            <a:r>
              <a:rPr lang="fa-IR" sz="3200" b="1" dirty="0" smtClean="0">
                <a:solidFill>
                  <a:srgbClr val="FF0000"/>
                </a:solidFill>
                <a:cs typeface="B Yagut" pitchFamily="2" charset="-78"/>
              </a:rPr>
              <a:t/>
            </a:r>
            <a:br>
              <a:rPr lang="fa-IR" sz="3200" b="1" dirty="0" smtClean="0">
                <a:solidFill>
                  <a:srgbClr val="FF0000"/>
                </a:solidFill>
                <a:cs typeface="B Yagut" pitchFamily="2" charset="-78"/>
              </a:rPr>
            </a:br>
            <a:endParaRPr lang="fa-IR" sz="3200" dirty="0">
              <a:cs typeface="B Yagut" pitchFamily="2" charset="-78"/>
            </a:endParaRPr>
          </a:p>
        </p:txBody>
      </p:sp>
      <p:sp>
        <p:nvSpPr>
          <p:cNvPr id="3" name="Content Placeholder 2"/>
          <p:cNvSpPr>
            <a:spLocks noGrp="1"/>
          </p:cNvSpPr>
          <p:nvPr>
            <p:ph idx="1"/>
          </p:nvPr>
        </p:nvSpPr>
        <p:spPr>
          <a:xfrm>
            <a:off x="4495800" y="1371600"/>
            <a:ext cx="4191000" cy="4754563"/>
          </a:xfrm>
        </p:spPr>
        <p:txBody>
          <a:bodyPr>
            <a:noAutofit/>
          </a:bodyPr>
          <a:lstStyle/>
          <a:p>
            <a:pPr marL="0" indent="0" algn="r" rtl="1">
              <a:buNone/>
            </a:pPr>
            <a:r>
              <a:rPr lang="fa-IR" dirty="0" smtClean="0">
                <a:cs typeface="B Yagut" pitchFamily="2" charset="-78"/>
              </a:rPr>
              <a:t>این بیماری گسترش جهانی دارد عفونت انسانی بیشتر در نقاطی از دنیا که گوشت گاو یا خوک خام یا نیم پز مصرف می شود و یا شرایط محیطی دسترسی این حیوانات را به مدفوع انسانی فراهم  می کند شیوع فراوان دارد.</a:t>
            </a:r>
          </a:p>
          <a:p>
            <a:pPr marL="0" indent="0" algn="r" rtl="1">
              <a:buNone/>
            </a:pPr>
            <a:endParaRPr lang="fa-IR" dirty="0" smtClean="0">
              <a:cs typeface="B Yagut" pitchFamily="2" charset="-78"/>
            </a:endParaRPr>
          </a:p>
          <a:p>
            <a:pPr algn="ctr">
              <a:buNone/>
            </a:pPr>
            <a:endParaRPr lang="fa-IR" b="1" dirty="0" smtClean="0">
              <a:solidFill>
                <a:srgbClr val="FF0000"/>
              </a:solidFill>
              <a:cs typeface="B Yagut" pitchFamily="2" charset="-78"/>
            </a:endParaRPr>
          </a:p>
          <a:p>
            <a:pPr algn="r">
              <a:buNone/>
            </a:pPr>
            <a:endParaRPr lang="fa-IR" dirty="0" smtClean="0">
              <a:cs typeface="B Yagut" pitchFamily="2" charset="-78"/>
            </a:endParaRPr>
          </a:p>
          <a:p>
            <a:endParaRPr lang="fa-IR" dirty="0"/>
          </a:p>
        </p:txBody>
      </p:sp>
      <p:pic>
        <p:nvPicPr>
          <p:cNvPr id="4" name="~PP1825.WAV">
            <a:hlinkClick r:id="" action="ppaction://media"/>
          </p:cNvPr>
          <p:cNvPicPr>
            <a:picLocks noRot="1" noChangeAspect="1"/>
          </p:cNvPicPr>
          <p:nvPr>
            <a:wavAudioFile r:embed="rId1" name="~PP1825.WAV"/>
          </p:nvPr>
        </p:nvPicPr>
        <p:blipFill>
          <a:blip r:embed="rId3" cstate="print"/>
          <a:stretch>
            <a:fillRect/>
          </a:stretch>
        </p:blipFill>
        <p:spPr>
          <a:xfrm>
            <a:off x="8696325" y="6410325"/>
            <a:ext cx="304800" cy="304800"/>
          </a:xfrm>
          <a:prstGeom prst="rect">
            <a:avLst/>
          </a:prstGeom>
        </p:spPr>
      </p:pic>
      <p:pic>
        <p:nvPicPr>
          <p:cNvPr id="17410" name="Picture 2" descr="C:\Users\behvarzi\Desktop\images.jpg"/>
          <p:cNvPicPr>
            <a:picLocks noChangeAspect="1" noChangeArrowheads="1"/>
          </p:cNvPicPr>
          <p:nvPr/>
        </p:nvPicPr>
        <p:blipFill>
          <a:blip r:embed="rId4" cstate="print"/>
          <a:srcRect/>
          <a:stretch>
            <a:fillRect/>
          </a:stretch>
        </p:blipFill>
        <p:spPr bwMode="auto">
          <a:xfrm>
            <a:off x="304801" y="1143000"/>
            <a:ext cx="3733800" cy="4876800"/>
          </a:xfrm>
          <a:prstGeom prst="rect">
            <a:avLst/>
          </a:prstGeom>
          <a:noFill/>
        </p:spPr>
      </p:pic>
    </p:spTree>
  </p:cSld>
  <p:clrMapOvr>
    <a:masterClrMapping/>
  </p:clrMapOvr>
  <p:transition advTm="191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مخزن</a:t>
            </a:r>
            <a:endParaRPr lang="fa-IR" sz="4000" dirty="0">
              <a:cs typeface="B Yagut" pitchFamily="2" charset="-78"/>
            </a:endParaRPr>
          </a:p>
        </p:txBody>
      </p:sp>
      <p:sp>
        <p:nvSpPr>
          <p:cNvPr id="3" name="Content Placeholder 2"/>
          <p:cNvSpPr>
            <a:spLocks noGrp="1"/>
          </p:cNvSpPr>
          <p:nvPr>
            <p:ph idx="1"/>
          </p:nvPr>
        </p:nvSpPr>
        <p:spPr>
          <a:xfrm>
            <a:off x="4343400" y="1600200"/>
            <a:ext cx="4343400" cy="4525963"/>
          </a:xfrm>
        </p:spPr>
        <p:txBody>
          <a:bodyPr>
            <a:normAutofit/>
          </a:bodyPr>
          <a:lstStyle/>
          <a:p>
            <a:pPr marL="0" indent="0" algn="r" rtl="1">
              <a:lnSpc>
                <a:spcPct val="150000"/>
              </a:lnSpc>
              <a:buNone/>
            </a:pPr>
            <a:r>
              <a:rPr lang="fa-IR" dirty="0" smtClean="0">
                <a:cs typeface="B Yagut" pitchFamily="2" charset="-78"/>
              </a:rPr>
              <a:t>انسان میزبا ن  نهایی هر دو گو نه تنیا است گاو میزبا ن واسطه تنیا ساژیناتا و خوک میزبا ن واسطه ای تنیا سولیوم است.</a:t>
            </a:r>
          </a:p>
          <a:p>
            <a:pPr>
              <a:lnSpc>
                <a:spcPct val="150000"/>
              </a:lnSpc>
            </a:pPr>
            <a:endParaRPr lang="fa-IR" dirty="0"/>
          </a:p>
        </p:txBody>
      </p:sp>
      <p:pic>
        <p:nvPicPr>
          <p:cNvPr id="4" name="~PP1599.WAV">
            <a:hlinkClick r:id="" action="ppaction://media"/>
          </p:cNvPr>
          <p:cNvPicPr>
            <a:picLocks noRot="1" noChangeAspect="1"/>
          </p:cNvPicPr>
          <p:nvPr>
            <a:wavAudioFile r:embed="rId1" name="~PP1599.WAV"/>
          </p:nvPr>
        </p:nvPicPr>
        <p:blipFill>
          <a:blip r:embed="rId3" cstate="print"/>
          <a:stretch>
            <a:fillRect/>
          </a:stretch>
        </p:blipFill>
        <p:spPr>
          <a:xfrm>
            <a:off x="8696325" y="6410325"/>
            <a:ext cx="304800" cy="304800"/>
          </a:xfrm>
          <a:prstGeom prst="rect">
            <a:avLst/>
          </a:prstGeom>
        </p:spPr>
      </p:pic>
      <p:pic>
        <p:nvPicPr>
          <p:cNvPr id="14338" name="Picture 2" descr="C:\Users\behvarzi\Desktop\images.jpg"/>
          <p:cNvPicPr>
            <a:picLocks noChangeAspect="1" noChangeArrowheads="1"/>
          </p:cNvPicPr>
          <p:nvPr/>
        </p:nvPicPr>
        <p:blipFill>
          <a:blip r:embed="rId4" cstate="print"/>
          <a:srcRect/>
          <a:stretch>
            <a:fillRect/>
          </a:stretch>
        </p:blipFill>
        <p:spPr bwMode="auto">
          <a:xfrm>
            <a:off x="381001" y="1828800"/>
            <a:ext cx="3429000" cy="4038600"/>
          </a:xfrm>
          <a:prstGeom prst="rect">
            <a:avLst/>
          </a:prstGeom>
          <a:noFill/>
        </p:spPr>
      </p:pic>
    </p:spTree>
  </p:cSld>
  <p:clrMapOvr>
    <a:masterClrMapping/>
  </p:clrMapOvr>
  <p:transition advTm="119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Title 1"/>
          <p:cNvSpPr>
            <a:spLocks noGrp="1"/>
          </p:cNvSpPr>
          <p:nvPr>
            <p:ph type="title"/>
          </p:nvPr>
        </p:nvSpPr>
        <p:spPr>
          <a:xfrm>
            <a:off x="457200" y="274638"/>
            <a:ext cx="8229600" cy="715962"/>
          </a:xfrm>
        </p:spPr>
        <p:txBody>
          <a:bodyPr>
            <a:normAutofit/>
          </a:bodyPr>
          <a:lstStyle/>
          <a:p>
            <a:pPr algn="r" eaLnBrk="1" hangingPunct="1"/>
            <a:r>
              <a:rPr lang="fa-IR" sz="4000" dirty="0" smtClean="0">
                <a:cs typeface="B Yagut" pitchFamily="2" charset="-78"/>
              </a:rPr>
              <a:t>روش انتقال</a:t>
            </a:r>
          </a:p>
        </p:txBody>
      </p:sp>
      <p:sp>
        <p:nvSpPr>
          <p:cNvPr id="482307" name="Content Placeholder 2"/>
          <p:cNvSpPr>
            <a:spLocks noGrp="1"/>
          </p:cNvSpPr>
          <p:nvPr>
            <p:ph idx="1"/>
          </p:nvPr>
        </p:nvSpPr>
        <p:spPr>
          <a:xfrm>
            <a:off x="4343400" y="914400"/>
            <a:ext cx="4495800" cy="5562600"/>
          </a:xfrm>
        </p:spPr>
        <p:txBody>
          <a:bodyPr>
            <a:noAutofit/>
          </a:bodyPr>
          <a:lstStyle/>
          <a:p>
            <a:pPr marL="0" indent="0" algn="r" rtl="1" eaLnBrk="1" hangingPunct="1">
              <a:buNone/>
              <a:tabLst>
                <a:tab pos="0" algn="l"/>
              </a:tabLst>
            </a:pPr>
            <a:r>
              <a:rPr lang="fa-IR" dirty="0" smtClean="0">
                <a:cs typeface="B Yagut" pitchFamily="2" charset="-78"/>
              </a:rPr>
              <a:t>-از طریق مدفوع</a:t>
            </a:r>
          </a:p>
          <a:p>
            <a:pPr algn="r" rtl="1" eaLnBrk="1" hangingPunct="1">
              <a:buFontTx/>
              <a:buChar char="-"/>
              <a:tabLst>
                <a:tab pos="0" algn="l"/>
              </a:tabLst>
            </a:pPr>
            <a:r>
              <a:rPr lang="fa-IR" dirty="0" smtClean="0">
                <a:cs typeface="B Yagut" pitchFamily="2" charset="-78"/>
              </a:rPr>
              <a:t>خوردن گوشت خام یا نیم پز</a:t>
            </a:r>
          </a:p>
          <a:p>
            <a:pPr algn="r" rtl="1" eaLnBrk="1" hangingPunct="1">
              <a:buFontTx/>
              <a:buChar char="-"/>
              <a:tabLst>
                <a:tab pos="0" algn="l"/>
              </a:tabLst>
            </a:pPr>
            <a:endParaRPr lang="fa-IR" dirty="0" smtClean="0">
              <a:cs typeface="B Yagut" pitchFamily="2" charset="-78"/>
            </a:endParaRPr>
          </a:p>
          <a:p>
            <a:pPr marL="0" indent="0" algn="r" rtl="1" eaLnBrk="1" hangingPunct="1">
              <a:buNone/>
              <a:tabLst>
                <a:tab pos="0" algn="l"/>
              </a:tabLst>
            </a:pPr>
            <a:r>
              <a:rPr lang="fa-IR" dirty="0" smtClean="0">
                <a:cs typeface="B Yagut" pitchFamily="2" charset="-78"/>
              </a:rPr>
              <a:t>-انتقال سیستی سر کوس یا لارو کرم از طریق خود انسان</a:t>
            </a:r>
          </a:p>
          <a:p>
            <a:pPr marL="0" indent="0" algn="r" rtl="1" eaLnBrk="1" hangingPunct="1">
              <a:buNone/>
              <a:tabLst>
                <a:tab pos="0" algn="l"/>
              </a:tabLst>
            </a:pPr>
            <a:endParaRPr lang="fa-IR" dirty="0" smtClean="0">
              <a:cs typeface="B Yagut" pitchFamily="2" charset="-78"/>
            </a:endParaRPr>
          </a:p>
          <a:p>
            <a:pPr marL="0" indent="0" algn="r" rtl="1" eaLnBrk="1" hangingPunct="1">
              <a:buNone/>
              <a:tabLst>
                <a:tab pos="0" algn="l"/>
              </a:tabLst>
            </a:pPr>
            <a:r>
              <a:rPr lang="fa-IR" dirty="0" smtClean="0">
                <a:cs typeface="B Yagut" pitchFamily="2" charset="-78"/>
              </a:rPr>
              <a:t>-خود آلودگی و یا بطور غیر مستقیم از طریق خوردن مواد غذایی ویا اب آلوده به تخم کرم</a:t>
            </a:r>
          </a:p>
        </p:txBody>
      </p:sp>
      <p:pic>
        <p:nvPicPr>
          <p:cNvPr id="4" name="~PP41.WAV">
            <a:hlinkClick r:id="" action="ppaction://media"/>
          </p:cNvPr>
          <p:cNvPicPr>
            <a:picLocks noRot="1" noChangeAspect="1"/>
          </p:cNvPicPr>
          <p:nvPr>
            <a:wavAudioFile r:embed="rId1" name="~PP41.WAV"/>
          </p:nvPr>
        </p:nvPicPr>
        <p:blipFill>
          <a:blip r:embed="rId3" cstate="print"/>
          <a:stretch>
            <a:fillRect/>
          </a:stretch>
        </p:blipFill>
        <p:spPr>
          <a:xfrm>
            <a:off x="8696325" y="6410325"/>
            <a:ext cx="304800" cy="304800"/>
          </a:xfrm>
          <a:prstGeom prst="rect">
            <a:avLst/>
          </a:prstGeom>
        </p:spPr>
      </p:pic>
      <p:pic>
        <p:nvPicPr>
          <p:cNvPr id="15362" name="Picture 2" descr="C:\Users\behvarzi\Desktop\images.jpg"/>
          <p:cNvPicPr>
            <a:picLocks noChangeAspect="1" noChangeArrowheads="1"/>
          </p:cNvPicPr>
          <p:nvPr/>
        </p:nvPicPr>
        <p:blipFill>
          <a:blip r:embed="rId4" cstate="print"/>
          <a:srcRect/>
          <a:stretch>
            <a:fillRect/>
          </a:stretch>
        </p:blipFill>
        <p:spPr bwMode="auto">
          <a:xfrm>
            <a:off x="457201" y="1676400"/>
            <a:ext cx="3733800" cy="4191000"/>
          </a:xfrm>
          <a:prstGeom prst="rect">
            <a:avLst/>
          </a:prstGeom>
          <a:noFill/>
        </p:spPr>
      </p:pic>
    </p:spTree>
  </p:cSld>
  <p:clrMapOvr>
    <a:masterClrMapping/>
  </p:clrMapOvr>
  <p:transition advTm="188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Title 1"/>
          <p:cNvSpPr>
            <a:spLocks noGrp="1"/>
          </p:cNvSpPr>
          <p:nvPr>
            <p:ph type="title"/>
          </p:nvPr>
        </p:nvSpPr>
        <p:spPr/>
        <p:txBody>
          <a:bodyPr>
            <a:normAutofit/>
          </a:bodyPr>
          <a:lstStyle/>
          <a:p>
            <a:pPr algn="r" eaLnBrk="1" hangingPunct="1"/>
            <a:r>
              <a:rPr lang="fa-IR" sz="4000" dirty="0" smtClean="0">
                <a:cs typeface="B Yagut" pitchFamily="2" charset="-78"/>
              </a:rPr>
              <a:t>دوره کمون </a:t>
            </a:r>
          </a:p>
        </p:txBody>
      </p:sp>
      <p:sp>
        <p:nvSpPr>
          <p:cNvPr id="483331" name="Content Placeholder 2"/>
          <p:cNvSpPr>
            <a:spLocks noGrp="1"/>
          </p:cNvSpPr>
          <p:nvPr>
            <p:ph idx="1"/>
          </p:nvPr>
        </p:nvSpPr>
        <p:spPr>
          <a:xfrm>
            <a:off x="457200" y="1295400"/>
            <a:ext cx="8229600" cy="4830763"/>
          </a:xfrm>
        </p:spPr>
        <p:txBody>
          <a:bodyPr>
            <a:noAutofit/>
          </a:bodyPr>
          <a:lstStyle/>
          <a:p>
            <a:pPr marL="0" indent="0" algn="r" rtl="1" eaLnBrk="1" hangingPunct="1">
              <a:lnSpc>
                <a:spcPct val="150000"/>
              </a:lnSpc>
              <a:buNone/>
            </a:pPr>
            <a:r>
              <a:rPr lang="fa-IR" dirty="0" smtClean="0">
                <a:cs typeface="B Yagut" pitchFamily="2" charset="-78"/>
              </a:rPr>
              <a:t>بین چند روز تا 10سال تظاهر کند .معمولا تخم کرم 2تا8 هفته بعد از آلودگی کرم تنیا سولیوم و10تا14هفته پس از آلودگی به تینا ساژیناتا در  مدفوع فرد آلوده مشاهده می شود. </a:t>
            </a:r>
          </a:p>
        </p:txBody>
      </p:sp>
      <p:pic>
        <p:nvPicPr>
          <p:cNvPr id="5" name="~PP2637.WAV">
            <a:hlinkClick r:id="" action="ppaction://media"/>
          </p:cNvPr>
          <p:cNvPicPr>
            <a:picLocks noRot="1" noChangeAspect="1"/>
          </p:cNvPicPr>
          <p:nvPr>
            <a:wavAudioFile r:embed="rId1" name="~PP2637.WAV"/>
          </p:nvPr>
        </p:nvPicPr>
        <p:blipFill>
          <a:blip r:embed="rId3" cstate="print"/>
          <a:stretch>
            <a:fillRect/>
          </a:stretch>
        </p:blipFill>
        <p:spPr>
          <a:xfrm>
            <a:off x="8696325" y="6410325"/>
            <a:ext cx="304800" cy="304800"/>
          </a:xfrm>
          <a:prstGeom prst="rect">
            <a:avLst/>
          </a:prstGeom>
        </p:spPr>
      </p:pic>
    </p:spTree>
  </p:cSld>
  <p:clrMapOvr>
    <a:masterClrMapping/>
  </p:clrMapOvr>
  <p:transition advTm="174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Title 1"/>
          <p:cNvSpPr>
            <a:spLocks noGrp="1"/>
          </p:cNvSpPr>
          <p:nvPr>
            <p:ph type="title"/>
          </p:nvPr>
        </p:nvSpPr>
        <p:spPr/>
        <p:txBody>
          <a:bodyPr>
            <a:normAutofit/>
          </a:bodyPr>
          <a:lstStyle/>
          <a:p>
            <a:pPr algn="r" eaLnBrk="1" hangingPunct="1"/>
            <a:r>
              <a:rPr lang="fa-IR" sz="4000" dirty="0" smtClean="0">
                <a:cs typeface="B Yagut" pitchFamily="2" charset="-78"/>
              </a:rPr>
              <a:t>دوره واگیری </a:t>
            </a:r>
          </a:p>
        </p:txBody>
      </p:sp>
      <p:sp>
        <p:nvSpPr>
          <p:cNvPr id="484355" name="Content Placeholder 2"/>
          <p:cNvSpPr>
            <a:spLocks noGrp="1"/>
          </p:cNvSpPr>
          <p:nvPr>
            <p:ph idx="1"/>
          </p:nvPr>
        </p:nvSpPr>
        <p:spPr/>
        <p:txBody>
          <a:bodyPr>
            <a:noAutofit/>
          </a:bodyPr>
          <a:lstStyle/>
          <a:p>
            <a:pPr marL="0" indent="0" algn="r" rtl="1" eaLnBrk="1" hangingPunct="1">
              <a:buNone/>
            </a:pPr>
            <a:r>
              <a:rPr lang="fa-IR" dirty="0" smtClean="0">
                <a:cs typeface="B Yagut" pitchFamily="2" charset="-78"/>
              </a:rPr>
              <a:t>معمولا تینا ساژینا تا مستقیم از شخصی به شخص دیگر منتقل شود ولی ممکن است تینا سولیوم از این طریق منتقل نشود. تخم های هردو کرم تا مدتی که در روده هستند( که گاهی اوقات ممکن است تا بیش از 30سال در داخل روده هم وجود داشته باشند )،در محیط خارج منتشر می شوند تخم ها ممکن است تا چندین ماه قدر ت حیاتی خود را حفظ کنند. </a:t>
            </a:r>
          </a:p>
        </p:txBody>
      </p:sp>
      <p:pic>
        <p:nvPicPr>
          <p:cNvPr id="4" name="~PP326.WAV">
            <a:hlinkClick r:id="" action="ppaction://media"/>
          </p:cNvPr>
          <p:cNvPicPr>
            <a:picLocks noRot="1" noChangeAspect="1"/>
          </p:cNvPicPr>
          <p:nvPr>
            <a:wavAudioFile r:embed="rId1" name="~PP326.WAV"/>
          </p:nvPr>
        </p:nvPicPr>
        <p:blipFill>
          <a:blip r:embed="rId3" cstate="print"/>
          <a:stretch>
            <a:fillRect/>
          </a:stretch>
        </p:blipFill>
        <p:spPr>
          <a:xfrm>
            <a:off x="8696325" y="6410325"/>
            <a:ext cx="304800" cy="304800"/>
          </a:xfrm>
          <a:prstGeom prst="rect">
            <a:avLst/>
          </a:prstGeom>
        </p:spPr>
      </p:pic>
    </p:spTree>
  </p:cSld>
  <p:clrMapOvr>
    <a:masterClrMapping/>
  </p:clrMapOvr>
  <p:transition advTm="286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Title 1"/>
          <p:cNvSpPr>
            <a:spLocks noGrp="1"/>
          </p:cNvSpPr>
          <p:nvPr>
            <p:ph type="title"/>
          </p:nvPr>
        </p:nvSpPr>
        <p:spPr/>
        <p:txBody>
          <a:bodyPr>
            <a:normAutofit/>
          </a:bodyPr>
          <a:lstStyle/>
          <a:p>
            <a:pPr algn="r" eaLnBrk="1" hangingPunct="1"/>
            <a:r>
              <a:rPr lang="fa-IR" sz="4000" dirty="0" smtClean="0">
                <a:cs typeface="B Yagut" pitchFamily="2" charset="-78"/>
              </a:rPr>
              <a:t>حساسیت و مقاومت </a:t>
            </a:r>
          </a:p>
        </p:txBody>
      </p:sp>
      <p:sp>
        <p:nvSpPr>
          <p:cNvPr id="485379" name="Content Placeholder 2"/>
          <p:cNvSpPr>
            <a:spLocks noGrp="1"/>
          </p:cNvSpPr>
          <p:nvPr>
            <p:ph idx="1"/>
          </p:nvPr>
        </p:nvSpPr>
        <p:spPr/>
        <p:txBody>
          <a:bodyPr>
            <a:normAutofit/>
          </a:bodyPr>
          <a:lstStyle/>
          <a:p>
            <a:pPr marL="0" indent="0" algn="r" rtl="1">
              <a:lnSpc>
                <a:spcPct val="150000"/>
              </a:lnSpc>
              <a:buNone/>
            </a:pPr>
            <a:r>
              <a:rPr lang="fa-IR" dirty="0" smtClean="0">
                <a:cs typeface="B Yagut" pitchFamily="2" charset="-78"/>
              </a:rPr>
              <a:t>حساسیت نسبت به کرمها عمومیت دارد مقاومت مشهودی پس از بروز عفونت بار اول</a:t>
            </a:r>
            <a:r>
              <a:rPr lang="fa-IR" dirty="0">
                <a:solidFill>
                  <a:prstClr val="black"/>
                </a:solidFill>
                <a:cs typeface="B Yagut" pitchFamily="2" charset="-78"/>
              </a:rPr>
              <a:t> کرم در انسان</a:t>
            </a:r>
            <a:r>
              <a:rPr lang="fa-IR" dirty="0" smtClean="0">
                <a:cs typeface="B Yagut" pitchFamily="2" charset="-78"/>
              </a:rPr>
              <a:t> ایجاد نشده وبندرت گزارش شده است</a:t>
            </a:r>
          </a:p>
        </p:txBody>
      </p:sp>
      <p:pic>
        <p:nvPicPr>
          <p:cNvPr id="4" name="~PP2320.WAV">
            <a:hlinkClick r:id="" action="ppaction://media"/>
          </p:cNvPr>
          <p:cNvPicPr>
            <a:picLocks noRot="1" noChangeAspect="1"/>
          </p:cNvPicPr>
          <p:nvPr>
            <a:wavAudioFile r:embed="rId1" name="~PP2320.WAV"/>
          </p:nvPr>
        </p:nvPicPr>
        <p:blipFill>
          <a:blip r:embed="rId3" cstate="print"/>
          <a:stretch>
            <a:fillRect/>
          </a:stretch>
        </p:blipFill>
        <p:spPr>
          <a:xfrm>
            <a:off x="8696325" y="6410325"/>
            <a:ext cx="304800" cy="304800"/>
          </a:xfrm>
          <a:prstGeom prst="rect">
            <a:avLst/>
          </a:prstGeom>
        </p:spPr>
      </p:pic>
    </p:spTree>
  </p:cSld>
  <p:clrMapOvr>
    <a:masterClrMapping/>
  </p:clrMapOvr>
  <p:transition advTm="142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fa-IR" smtClean="0">
                <a:cs typeface="B Yagut" pitchFamily="2" charset="-78"/>
              </a:rPr>
              <a:t>مشخصات سند</a:t>
            </a:r>
          </a:p>
        </p:txBody>
      </p:sp>
      <p:sp>
        <p:nvSpPr>
          <p:cNvPr id="3075" name="Content Placeholder 2"/>
          <p:cNvSpPr>
            <a:spLocks noGrp="1"/>
          </p:cNvSpPr>
          <p:nvPr>
            <p:ph idx="1"/>
          </p:nvPr>
        </p:nvSpPr>
        <p:spPr>
          <a:xfrm>
            <a:off x="3962400" y="1643062"/>
            <a:ext cx="4867275" cy="4605337"/>
          </a:xfrm>
        </p:spPr>
        <p:txBody>
          <a:bodyPr>
            <a:noAutofit/>
          </a:bodyPr>
          <a:lstStyle/>
          <a:p>
            <a:pPr algn="r" eaLnBrk="1" hangingPunct="1">
              <a:lnSpc>
                <a:spcPct val="150000"/>
              </a:lnSpc>
              <a:buFont typeface="Arial" pitchFamily="34" charset="0"/>
              <a:buNone/>
            </a:pPr>
            <a:r>
              <a:rPr lang="fa-IR" sz="2400" b="1" dirty="0" smtClean="0">
                <a:cs typeface="B Yagut" pitchFamily="2" charset="-78"/>
              </a:rPr>
              <a:t>مشخصات بسته آموزشی</a:t>
            </a:r>
            <a:endParaRPr lang="fa-IR" sz="2400" dirty="0" smtClean="0">
              <a:cs typeface="B Yagut" pitchFamily="2" charset="-78"/>
            </a:endParaRPr>
          </a:p>
          <a:p>
            <a:pPr algn="r" eaLnBrk="1" hangingPunct="1">
              <a:lnSpc>
                <a:spcPct val="150000"/>
              </a:lnSpc>
              <a:buFont typeface="Arial" pitchFamily="34" charset="0"/>
              <a:buNone/>
            </a:pPr>
            <a:r>
              <a:rPr lang="fa-IR" sz="2400" dirty="0" smtClean="0">
                <a:cs typeface="B Yagut" pitchFamily="2" charset="-78"/>
              </a:rPr>
              <a:t>حیطه درس: بیماریهای واگیر</a:t>
            </a:r>
          </a:p>
          <a:p>
            <a:pPr algn="r" eaLnBrk="1" hangingPunct="1">
              <a:lnSpc>
                <a:spcPct val="150000"/>
              </a:lnSpc>
              <a:buFont typeface="Arial" pitchFamily="34" charset="0"/>
              <a:buNone/>
            </a:pPr>
            <a:r>
              <a:rPr lang="fa-IR" sz="2400" dirty="0" smtClean="0">
                <a:cs typeface="B Yagut" pitchFamily="2" charset="-78"/>
              </a:rPr>
              <a:t>تاریخ آخرین بازنگری:   16 تیر1399</a:t>
            </a:r>
          </a:p>
          <a:p>
            <a:pPr algn="r" eaLnBrk="1" hangingPunct="1">
              <a:lnSpc>
                <a:spcPct val="150000"/>
              </a:lnSpc>
              <a:buFont typeface="Arial" pitchFamily="34" charset="0"/>
              <a:buNone/>
            </a:pPr>
            <a:r>
              <a:rPr lang="fa-IR" sz="2400" dirty="0" smtClean="0">
                <a:cs typeface="B Yagut" pitchFamily="2" charset="-78"/>
              </a:rPr>
              <a:t>نوبت تهیه:2</a:t>
            </a:r>
            <a:r>
              <a:rPr lang="en-US" sz="2800" dirty="0" smtClean="0">
                <a:solidFill>
                  <a:srgbClr val="000000"/>
                </a:solidFill>
                <a:cs typeface="B Yagut" pitchFamily="2" charset="-78"/>
              </a:rPr>
              <a:t>                                                </a:t>
            </a:r>
            <a:r>
              <a:rPr lang="fa-IR" sz="2800" dirty="0" smtClean="0">
                <a:solidFill>
                  <a:srgbClr val="000000"/>
                </a:solidFill>
                <a:cs typeface="B Yagut" pitchFamily="2" charset="-78"/>
              </a:rPr>
              <a:t>نام فایل:</a:t>
            </a:r>
          </a:p>
          <a:p>
            <a:pPr>
              <a:lnSpc>
                <a:spcPct val="150000"/>
              </a:lnSpc>
              <a:buNone/>
            </a:pPr>
            <a:r>
              <a:rPr lang="fa-IR" sz="2400" dirty="0" smtClean="0">
                <a:cs typeface="B Yagut" pitchFamily="2" charset="-78"/>
              </a:rPr>
              <a:t> </a:t>
            </a:r>
            <a:r>
              <a:rPr lang="en-US" sz="2400" dirty="0" smtClean="0">
                <a:solidFill>
                  <a:srgbClr val="000000"/>
                </a:solidFill>
                <a:cs typeface="B Yagut" pitchFamily="2" charset="-78"/>
              </a:rPr>
              <a:t>CD-</a:t>
            </a:r>
            <a:r>
              <a:rPr lang="en-US" sz="2400" dirty="0" err="1" smtClean="0">
                <a:solidFill>
                  <a:srgbClr val="000000"/>
                </a:solidFill>
                <a:cs typeface="B Yagut" pitchFamily="2" charset="-78"/>
              </a:rPr>
              <a:t>ashnayi</a:t>
            </a:r>
            <a:r>
              <a:rPr lang="en-US" sz="2400" dirty="0" smtClean="0">
                <a:solidFill>
                  <a:srgbClr val="000000"/>
                </a:solidFill>
                <a:cs typeface="B Yagut" pitchFamily="2" charset="-78"/>
              </a:rPr>
              <a:t>-</a:t>
            </a:r>
            <a:r>
              <a:rPr lang="en-US" sz="2400" dirty="0" err="1" smtClean="0">
                <a:solidFill>
                  <a:srgbClr val="000000"/>
                </a:solidFill>
                <a:cs typeface="B Yagut" pitchFamily="2" charset="-78"/>
              </a:rPr>
              <a:t>ba</a:t>
            </a:r>
            <a:r>
              <a:rPr lang="en-US" sz="2400" dirty="0" smtClean="0">
                <a:solidFill>
                  <a:srgbClr val="000000"/>
                </a:solidFill>
                <a:cs typeface="B Yagut" pitchFamily="2" charset="-78"/>
              </a:rPr>
              <a:t>-</a:t>
            </a:r>
            <a:r>
              <a:rPr lang="en-US" sz="2400" dirty="0" err="1" smtClean="0"/>
              <a:t>Taenia</a:t>
            </a:r>
            <a:r>
              <a:rPr lang="en-US" sz="2400" dirty="0" smtClean="0"/>
              <a:t> saginata</a:t>
            </a:r>
            <a:r>
              <a:rPr lang="en-US" sz="2400" dirty="0" smtClean="0">
                <a:solidFill>
                  <a:srgbClr val="000000"/>
                </a:solidFill>
                <a:cs typeface="B Yagut" pitchFamily="2" charset="-78"/>
              </a:rPr>
              <a:t>-</a:t>
            </a:r>
            <a:r>
              <a:rPr lang="en-US" sz="1800" b="1" dirty="0" smtClean="0">
                <a:solidFill>
                  <a:srgbClr val="000000"/>
                </a:solidFill>
                <a:cs typeface="B Yagut" pitchFamily="2" charset="-78"/>
              </a:rPr>
              <a:t>edi2</a:t>
            </a:r>
            <a:endParaRPr lang="fa-IR" sz="2000" b="1" dirty="0" smtClean="0">
              <a:cs typeface="B Yagut" pitchFamily="2" charset="-78"/>
            </a:endParaRPr>
          </a:p>
          <a:p>
            <a:pPr algn="ctr" eaLnBrk="1" hangingPunct="1">
              <a:lnSpc>
                <a:spcPct val="150000"/>
              </a:lnSpc>
              <a:buFont typeface="Arial" pitchFamily="34" charset="0"/>
              <a:buNone/>
            </a:pPr>
            <a:r>
              <a:rPr lang="fa-IR" sz="2800" dirty="0" smtClean="0">
                <a:cs typeface="B Yagut" pitchFamily="2" charset="-78"/>
              </a:rPr>
              <a:t>                                                                   </a:t>
            </a:r>
            <a:r>
              <a:rPr lang="en-US" sz="2800" dirty="0" smtClean="0">
                <a:cs typeface="B Yagut" pitchFamily="2" charset="-78"/>
              </a:rPr>
              <a:t>            </a:t>
            </a:r>
            <a:r>
              <a:rPr lang="fa-IR" sz="2800" dirty="0" smtClean="0">
                <a:cs typeface="B Yagut" pitchFamily="2" charset="-78"/>
              </a:rPr>
              <a:t> </a:t>
            </a:r>
            <a:endParaRPr lang="en-US" sz="2800" dirty="0" smtClean="0">
              <a:cs typeface="B Yagut" pitchFamily="2" charset="-78"/>
            </a:endParaRPr>
          </a:p>
          <a:p>
            <a:pPr eaLnBrk="1" hangingPunct="1">
              <a:lnSpc>
                <a:spcPct val="150000"/>
              </a:lnSpc>
            </a:pPr>
            <a:endParaRPr lang="fa-IR" sz="2800" dirty="0" smtClean="0">
              <a:cs typeface="B Yagut" pitchFamily="2" charset="-78"/>
            </a:endParaRPr>
          </a:p>
        </p:txBody>
      </p:sp>
      <p:sp>
        <p:nvSpPr>
          <p:cNvPr id="3076" name="Rectangle 5"/>
          <p:cNvSpPr>
            <a:spLocks noChangeArrowheads="1"/>
          </p:cNvSpPr>
          <p:nvPr/>
        </p:nvSpPr>
        <p:spPr bwMode="auto">
          <a:xfrm>
            <a:off x="228599" y="2209800"/>
            <a:ext cx="3429001" cy="3847207"/>
          </a:xfrm>
          <a:prstGeom prst="rect">
            <a:avLst/>
          </a:prstGeom>
          <a:noFill/>
          <a:ln w="9525">
            <a:noFill/>
            <a:miter lim="800000"/>
            <a:headEnd/>
            <a:tailEnd/>
          </a:ln>
        </p:spPr>
        <p:txBody>
          <a:bodyPr wrap="square">
            <a:spAutoFit/>
          </a:bodyPr>
          <a:lstStyle/>
          <a:p>
            <a:pPr algn="just" rtl="1"/>
            <a:endParaRPr lang="fa-IR" sz="2400" dirty="0">
              <a:solidFill>
                <a:srgbClr val="000000"/>
              </a:solidFill>
              <a:latin typeface="Calibri" pitchFamily="34" charset="0"/>
              <a:cs typeface="B Yagut" pitchFamily="2" charset="-78"/>
            </a:endParaRPr>
          </a:p>
          <a:p>
            <a:pPr algn="just" rtl="1"/>
            <a:r>
              <a:rPr lang="en-US" sz="2400" dirty="0">
                <a:solidFill>
                  <a:srgbClr val="000000"/>
                </a:solidFill>
                <a:latin typeface="Calibri" pitchFamily="34" charset="0"/>
                <a:cs typeface="B Yagut" pitchFamily="2" charset="-78"/>
              </a:rPr>
              <a:t>      </a:t>
            </a:r>
            <a:r>
              <a:rPr lang="fa-IR" sz="2400" dirty="0">
                <a:solidFill>
                  <a:srgbClr val="000000"/>
                </a:solidFill>
                <a:latin typeface="Calibri" pitchFamily="34" charset="0"/>
                <a:cs typeface="B Yagut" pitchFamily="2" charset="-78"/>
              </a:rPr>
              <a:t> </a:t>
            </a:r>
            <a:r>
              <a:rPr lang="fa-IR" sz="2400" b="1" dirty="0">
                <a:solidFill>
                  <a:srgbClr val="000000"/>
                </a:solidFill>
                <a:latin typeface="Calibri" pitchFamily="34" charset="0"/>
                <a:cs typeface="B Yagut" pitchFamily="2" charset="-78"/>
              </a:rPr>
              <a:t>مشخصات مدرس </a:t>
            </a:r>
          </a:p>
          <a:p>
            <a:pPr algn="just" rtl="1"/>
            <a:r>
              <a:rPr lang="fa-IR" sz="2800" dirty="0" smtClean="0">
                <a:solidFill>
                  <a:srgbClr val="000000"/>
                </a:solidFill>
                <a:latin typeface="Calibri" pitchFamily="34" charset="0"/>
                <a:cs typeface="B Yagut" pitchFamily="2" charset="-78"/>
              </a:rPr>
              <a:t>اله </a:t>
            </a:r>
            <a:r>
              <a:rPr lang="fa-IR" sz="2800" dirty="0">
                <a:solidFill>
                  <a:srgbClr val="000000"/>
                </a:solidFill>
                <a:latin typeface="Calibri" pitchFamily="34" charset="0"/>
                <a:cs typeface="B Yagut" pitchFamily="2" charset="-78"/>
              </a:rPr>
              <a:t>داد سپاهی</a:t>
            </a:r>
          </a:p>
          <a:p>
            <a:pPr algn="r" rtl="1"/>
            <a:r>
              <a:rPr lang="fa-IR" sz="2400" dirty="0">
                <a:solidFill>
                  <a:srgbClr val="000000"/>
                </a:solidFill>
                <a:latin typeface="Calibri" pitchFamily="34" charset="0"/>
                <a:cs typeface="B Yagut" pitchFamily="2" charset="-78"/>
              </a:rPr>
              <a:t>کارشناسی مدیریت پیشگیری و خدمات بیماریها</a:t>
            </a:r>
            <a:r>
              <a:rPr lang="en-US" sz="2400" dirty="0">
                <a:solidFill>
                  <a:srgbClr val="000000"/>
                </a:solidFill>
                <a:latin typeface="Calibri" pitchFamily="34" charset="0"/>
                <a:cs typeface="B Yagut" pitchFamily="2" charset="-78"/>
              </a:rPr>
              <a:t>                                                         </a:t>
            </a:r>
            <a:endParaRPr lang="fa-IR" sz="2400" dirty="0">
              <a:solidFill>
                <a:srgbClr val="000000"/>
              </a:solidFill>
              <a:latin typeface="Calibri" pitchFamily="34" charset="0"/>
              <a:cs typeface="B Yagut" pitchFamily="2" charset="-78"/>
            </a:endParaRPr>
          </a:p>
          <a:p>
            <a:pPr algn="r" rtl="1"/>
            <a:r>
              <a:rPr lang="fa-IR" sz="2400" dirty="0">
                <a:solidFill>
                  <a:srgbClr val="000000"/>
                </a:solidFill>
                <a:latin typeface="Calibri" pitchFamily="34" charset="0"/>
                <a:cs typeface="B Yagut" pitchFamily="2" charset="-78"/>
              </a:rPr>
              <a:t>مربی</a:t>
            </a:r>
            <a:r>
              <a:rPr lang="en-US" sz="2400" dirty="0">
                <a:solidFill>
                  <a:srgbClr val="000000"/>
                </a:solidFill>
                <a:latin typeface="Calibri" pitchFamily="34" charset="0"/>
                <a:cs typeface="B Yagut" pitchFamily="2" charset="-78"/>
              </a:rPr>
              <a:t> </a:t>
            </a:r>
            <a:r>
              <a:rPr lang="fa-IR" sz="2400" dirty="0">
                <a:solidFill>
                  <a:srgbClr val="000000"/>
                </a:solidFill>
                <a:latin typeface="Calibri" pitchFamily="34" charset="0"/>
                <a:cs typeface="B Yagut" pitchFamily="2" charset="-78"/>
              </a:rPr>
              <a:t>مرکزآموزش بهورزی شهرستان سراوان-دانشگاه علوم پزشکی وخدمات بهداشتی درمانی زاهدان</a:t>
            </a:r>
            <a:endParaRPr lang="en-US" sz="2400" dirty="0">
              <a:solidFill>
                <a:srgbClr val="000000"/>
              </a:solidFill>
              <a:latin typeface="Calibri" pitchFamily="34" charset="0"/>
              <a:cs typeface="B Yagut" pitchFamily="2" charset="-78"/>
            </a:endParaRPr>
          </a:p>
        </p:txBody>
      </p:sp>
      <p:pic>
        <p:nvPicPr>
          <p:cNvPr id="3077" name="Picture 4" descr="E:\دکتر\کپی شنسنامه دکتر\11 001.jpg"/>
          <p:cNvPicPr>
            <a:picLocks noChangeAspect="1" noChangeArrowheads="1"/>
          </p:cNvPicPr>
          <p:nvPr/>
        </p:nvPicPr>
        <p:blipFill>
          <a:blip r:embed="rId3" cstate="print"/>
          <a:srcRect/>
          <a:stretch>
            <a:fillRect/>
          </a:stretch>
        </p:blipFill>
        <p:spPr bwMode="auto">
          <a:xfrm>
            <a:off x="214312" y="304800"/>
            <a:ext cx="1995487" cy="1981200"/>
          </a:xfrm>
          <a:prstGeom prst="rect">
            <a:avLst/>
          </a:prstGeom>
          <a:noFill/>
          <a:ln w="9525">
            <a:noFill/>
            <a:miter lim="800000"/>
            <a:headEnd/>
            <a:tailEnd/>
          </a:ln>
        </p:spPr>
      </p:pic>
      <p:pic>
        <p:nvPicPr>
          <p:cNvPr id="6" name="~PP2926.WAV">
            <a:hlinkClick r:id="" action="ppaction://media"/>
          </p:cNvPr>
          <p:cNvPicPr>
            <a:picLocks noRot="1" noChangeAspect="1"/>
          </p:cNvPicPr>
          <p:nvPr>
            <a:wavAudioFile r:embed="rId1" name="~PP2926.WAV"/>
          </p:nvPr>
        </p:nvPicPr>
        <p:blipFill>
          <a:blip r:embed="rId4" cstate="print"/>
          <a:stretch>
            <a:fillRect/>
          </a:stretch>
        </p:blipFill>
        <p:spPr>
          <a:xfrm>
            <a:off x="8696325" y="6410325"/>
            <a:ext cx="304800" cy="304800"/>
          </a:xfrm>
          <a:prstGeom prst="rect">
            <a:avLst/>
          </a:prstGeom>
        </p:spPr>
      </p:pic>
    </p:spTree>
  </p:cSld>
  <p:clrMapOvr>
    <a:masterClrMapping/>
  </p:clrMapOvr>
  <p:transition advTm="4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Title 1"/>
          <p:cNvSpPr>
            <a:spLocks noGrp="1"/>
          </p:cNvSpPr>
          <p:nvPr>
            <p:ph type="title"/>
          </p:nvPr>
        </p:nvSpPr>
        <p:spPr/>
        <p:txBody>
          <a:bodyPr>
            <a:normAutofit/>
          </a:bodyPr>
          <a:lstStyle/>
          <a:p>
            <a:pPr algn="r" eaLnBrk="1" hangingPunct="1"/>
            <a:r>
              <a:rPr lang="fa-IR" sz="3600" dirty="0" smtClean="0">
                <a:cs typeface="B Yagut" pitchFamily="2" charset="-78"/>
              </a:rPr>
              <a:t>کنترل بیماران و تماسها </a:t>
            </a:r>
          </a:p>
        </p:txBody>
      </p:sp>
      <p:sp>
        <p:nvSpPr>
          <p:cNvPr id="487427" name="Content Placeholder 2"/>
          <p:cNvSpPr>
            <a:spLocks noGrp="1"/>
          </p:cNvSpPr>
          <p:nvPr>
            <p:ph idx="1"/>
          </p:nvPr>
        </p:nvSpPr>
        <p:spPr/>
        <p:txBody>
          <a:bodyPr>
            <a:noAutofit/>
          </a:bodyPr>
          <a:lstStyle/>
          <a:p>
            <a:pPr marL="0" indent="0" algn="r" rtl="1" eaLnBrk="1" hangingPunct="1">
              <a:lnSpc>
                <a:spcPct val="150000"/>
              </a:lnSpc>
              <a:buFontTx/>
              <a:buNone/>
            </a:pPr>
            <a:r>
              <a:rPr lang="fa-IR" dirty="0" smtClean="0">
                <a:cs typeface="B Yagut" pitchFamily="2" charset="-78"/>
              </a:rPr>
              <a:t>-کنترل گزارش به مر کز خدمات جامع سلامت </a:t>
            </a:r>
          </a:p>
          <a:p>
            <a:pPr marL="0" indent="0" algn="r" rtl="1" eaLnBrk="1" hangingPunct="1">
              <a:lnSpc>
                <a:spcPct val="150000"/>
              </a:lnSpc>
              <a:buFontTx/>
              <a:buNone/>
            </a:pPr>
            <a:r>
              <a:rPr lang="fa-IR" dirty="0" smtClean="0">
                <a:cs typeface="B Yagut" pitchFamily="2" charset="-78"/>
              </a:rPr>
              <a:t>-جداسازی بیماران</a:t>
            </a:r>
          </a:p>
          <a:p>
            <a:pPr marL="0" indent="0" algn="r" rtl="1" eaLnBrk="1" hangingPunct="1">
              <a:lnSpc>
                <a:spcPct val="150000"/>
              </a:lnSpc>
              <a:buFontTx/>
              <a:buNone/>
            </a:pPr>
            <a:r>
              <a:rPr lang="fa-IR" dirty="0" smtClean="0">
                <a:cs typeface="B Yagut" pitchFamily="2" charset="-78"/>
              </a:rPr>
              <a:t>-گندزدایی همزمان</a:t>
            </a:r>
          </a:p>
          <a:p>
            <a:pPr marL="0" indent="0" algn="r" rtl="1" eaLnBrk="1" hangingPunct="1">
              <a:lnSpc>
                <a:spcPct val="150000"/>
              </a:lnSpc>
              <a:buFontTx/>
              <a:buNone/>
            </a:pPr>
            <a:r>
              <a:rPr lang="fa-IR" dirty="0" smtClean="0">
                <a:cs typeface="B Yagut" pitchFamily="2" charset="-78"/>
              </a:rPr>
              <a:t>- مصون سازی ندارد</a:t>
            </a:r>
          </a:p>
          <a:p>
            <a:pPr marL="0" indent="0" algn="r" rtl="1" eaLnBrk="1" hangingPunct="1">
              <a:lnSpc>
                <a:spcPct val="150000"/>
              </a:lnSpc>
              <a:buFontTx/>
              <a:buNone/>
            </a:pPr>
            <a:r>
              <a:rPr lang="fa-IR" dirty="0" smtClean="0">
                <a:cs typeface="B Yagut" pitchFamily="2" charset="-78"/>
              </a:rPr>
              <a:t>-تحقیق از منبع الو دگی</a:t>
            </a:r>
          </a:p>
        </p:txBody>
      </p:sp>
      <p:pic>
        <p:nvPicPr>
          <p:cNvPr id="4" name="~PP1342.WAV">
            <a:hlinkClick r:id="" action="ppaction://media"/>
          </p:cNvPr>
          <p:cNvPicPr>
            <a:picLocks noRot="1" noChangeAspect="1"/>
          </p:cNvPicPr>
          <p:nvPr>
            <a:wavAudioFile r:embed="rId1" name="~PP1342.WAV"/>
          </p:nvPr>
        </p:nvPicPr>
        <p:blipFill>
          <a:blip r:embed="rId3" cstate="print"/>
          <a:stretch>
            <a:fillRect/>
          </a:stretch>
        </p:blipFill>
        <p:spPr>
          <a:xfrm>
            <a:off x="8696325" y="6410325"/>
            <a:ext cx="304800" cy="304800"/>
          </a:xfrm>
          <a:prstGeom prst="rect">
            <a:avLst/>
          </a:prstGeom>
        </p:spPr>
      </p:pic>
    </p:spTree>
  </p:cSld>
  <p:clrMapOvr>
    <a:masterClrMapping/>
  </p:clrMapOvr>
  <p:transition advTm="173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پیشگیری از ابتلا به کرم کدو</a:t>
            </a:r>
            <a:endParaRPr lang="fa-IR" sz="4000" dirty="0">
              <a:cs typeface="B Yagut" pitchFamily="2" charset="-78"/>
            </a:endParaRPr>
          </a:p>
        </p:txBody>
      </p:sp>
      <p:sp>
        <p:nvSpPr>
          <p:cNvPr id="3" name="Content Placeholder 2"/>
          <p:cNvSpPr>
            <a:spLocks noGrp="1"/>
          </p:cNvSpPr>
          <p:nvPr>
            <p:ph idx="1"/>
          </p:nvPr>
        </p:nvSpPr>
        <p:spPr>
          <a:xfrm>
            <a:off x="228600" y="1219200"/>
            <a:ext cx="8610600" cy="4906963"/>
          </a:xfrm>
        </p:spPr>
        <p:txBody>
          <a:bodyPr>
            <a:noAutofit/>
          </a:bodyPr>
          <a:lstStyle/>
          <a:p>
            <a:pPr algn="r">
              <a:buNone/>
            </a:pPr>
            <a:r>
              <a:rPr lang="fa-IR" dirty="0" smtClean="0">
                <a:cs typeface="B Yagut" pitchFamily="2" charset="-78"/>
              </a:rPr>
              <a:t>- انجمادگوشت در حرارت 15 -10درجه زير صفر به مدت10 -5روز .</a:t>
            </a:r>
          </a:p>
          <a:p>
            <a:pPr algn="r">
              <a:buNone/>
            </a:pPr>
            <a:r>
              <a:rPr lang="fa-IR" dirty="0" smtClean="0">
                <a:cs typeface="B Yagut" pitchFamily="2" charset="-78"/>
              </a:rPr>
              <a:t>-آموزش به مردم در مورد دفع صحيح زباله و عدم استفاده از كودهاي انساني تازه در مزارع</a:t>
            </a:r>
          </a:p>
          <a:p>
            <a:pPr algn="r">
              <a:buNone/>
            </a:pPr>
            <a:r>
              <a:rPr lang="fa-IR" dirty="0" smtClean="0">
                <a:cs typeface="B Yagut" pitchFamily="2" charset="-78"/>
              </a:rPr>
              <a:t>- آموزش به مردم در مورد دفع صحيح مدفوع وضد عفوني كردن توالتهاي آلوده</a:t>
            </a:r>
          </a:p>
          <a:p>
            <a:pPr algn="r">
              <a:buNone/>
            </a:pPr>
            <a:r>
              <a:rPr lang="fa-IR" dirty="0" smtClean="0">
                <a:cs typeface="B Yagut" pitchFamily="2" charset="-78"/>
              </a:rPr>
              <a:t>-نظارت بر تهيه و توزيع گوشت در كشتارگاهها و قصابي ها</a:t>
            </a:r>
          </a:p>
          <a:p>
            <a:pPr algn="r">
              <a:buNone/>
            </a:pPr>
            <a:r>
              <a:rPr lang="fa-IR" dirty="0" smtClean="0">
                <a:cs typeface="B Yagut" pitchFamily="2" charset="-78"/>
              </a:rPr>
              <a:t>- آموزش در مورد اجتناب از خوردن گوشت گاو و يا شتر بصورت خام يا نيم پز</a:t>
            </a:r>
          </a:p>
          <a:p>
            <a:pPr algn="r">
              <a:buNone/>
            </a:pPr>
            <a:r>
              <a:rPr lang="fa-IR" dirty="0" smtClean="0">
                <a:cs typeface="B Yagut" pitchFamily="2" charset="-78"/>
              </a:rPr>
              <a:t>- پيگيري بيماران شناخته شده تحت درمان</a:t>
            </a:r>
          </a:p>
          <a:p>
            <a:pPr algn="r"/>
            <a:endParaRPr lang="fa-IR" dirty="0">
              <a:cs typeface="B Yagut" pitchFamily="2" charset="-78"/>
            </a:endParaRPr>
          </a:p>
        </p:txBody>
      </p:sp>
      <p:pic>
        <p:nvPicPr>
          <p:cNvPr id="4" name="~PP991.WAV">
            <a:hlinkClick r:id="" action="ppaction://media"/>
          </p:cNvPr>
          <p:cNvPicPr>
            <a:picLocks noRot="1" noChangeAspect="1"/>
          </p:cNvPicPr>
          <p:nvPr>
            <a:wavAudioFile r:embed="rId1" name="~PP991.WAV"/>
          </p:nvPr>
        </p:nvPicPr>
        <p:blipFill>
          <a:blip r:embed="rId3" cstate="print"/>
          <a:stretch>
            <a:fillRect/>
          </a:stretch>
        </p:blipFill>
        <p:spPr>
          <a:xfrm>
            <a:off x="8696325" y="6410325"/>
            <a:ext cx="304800" cy="304800"/>
          </a:xfrm>
          <a:prstGeom prst="rect">
            <a:avLst/>
          </a:prstGeom>
        </p:spPr>
      </p:pic>
    </p:spTree>
  </p:cSld>
  <p:clrMapOvr>
    <a:masterClrMapping/>
  </p:clrMapOvr>
  <p:transition advTm="383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Title 1"/>
          <p:cNvSpPr>
            <a:spLocks noGrp="1"/>
          </p:cNvSpPr>
          <p:nvPr>
            <p:ph type="title"/>
          </p:nvPr>
        </p:nvSpPr>
        <p:spPr/>
        <p:txBody>
          <a:bodyPr>
            <a:normAutofit/>
          </a:bodyPr>
          <a:lstStyle/>
          <a:p>
            <a:pPr algn="r" eaLnBrk="1" hangingPunct="1"/>
            <a:r>
              <a:rPr lang="fa-IR" sz="4000" dirty="0" smtClean="0">
                <a:cs typeface="B Yagut" pitchFamily="2" charset="-78"/>
              </a:rPr>
              <a:t>درمان</a:t>
            </a:r>
          </a:p>
        </p:txBody>
      </p:sp>
      <p:sp>
        <p:nvSpPr>
          <p:cNvPr id="488451" name="Content Placeholder 2"/>
          <p:cNvSpPr>
            <a:spLocks noGrp="1"/>
          </p:cNvSpPr>
          <p:nvPr>
            <p:ph idx="1"/>
          </p:nvPr>
        </p:nvSpPr>
        <p:spPr>
          <a:xfrm>
            <a:off x="3200400" y="1600200"/>
            <a:ext cx="5486400" cy="4525963"/>
          </a:xfrm>
        </p:spPr>
        <p:txBody>
          <a:bodyPr>
            <a:noAutofit/>
          </a:bodyPr>
          <a:lstStyle/>
          <a:p>
            <a:pPr algn="r" eaLnBrk="1" hangingPunct="1">
              <a:buFontTx/>
              <a:buNone/>
            </a:pPr>
            <a:r>
              <a:rPr lang="fa-IR" dirty="0" smtClean="0">
                <a:cs typeface="B Yagut" pitchFamily="2" charset="-78"/>
              </a:rPr>
              <a:t>در مان اختصاصی کرم کدو با قرص نیکلو زاماید است </a:t>
            </a:r>
          </a:p>
          <a:p>
            <a:pPr algn="r" eaLnBrk="1" hangingPunct="1">
              <a:buFontTx/>
              <a:buNone/>
            </a:pPr>
            <a:r>
              <a:rPr lang="fa-IR" dirty="0" smtClean="0">
                <a:cs typeface="B Yagut" pitchFamily="2" charset="-78"/>
              </a:rPr>
              <a:t>روش درمان</a:t>
            </a:r>
          </a:p>
          <a:p>
            <a:pPr algn="r" eaLnBrk="1" hangingPunct="1">
              <a:buFontTx/>
              <a:buNone/>
            </a:pPr>
            <a:r>
              <a:rPr lang="fa-IR" dirty="0" smtClean="0">
                <a:cs typeface="B Yagut" pitchFamily="2" charset="-78"/>
              </a:rPr>
              <a:t>الف- کودکان 2تا8سال ابتدا 1قرص و بعدا 1قرص دیگر</a:t>
            </a:r>
          </a:p>
          <a:p>
            <a:pPr algn="r" eaLnBrk="1" hangingPunct="1">
              <a:buFontTx/>
              <a:buNone/>
            </a:pPr>
            <a:r>
              <a:rPr lang="fa-IR" dirty="0" smtClean="0">
                <a:cs typeface="B Yagut" pitchFamily="2" charset="-78"/>
              </a:rPr>
              <a:t>ب-9تا 14سال 3قرص به روش فوق</a:t>
            </a:r>
          </a:p>
          <a:p>
            <a:pPr algn="r" eaLnBrk="1" hangingPunct="1">
              <a:buFontTx/>
              <a:buNone/>
            </a:pPr>
            <a:r>
              <a:rPr lang="fa-IR" dirty="0" smtClean="0">
                <a:cs typeface="B Yagut" pitchFamily="2" charset="-78"/>
              </a:rPr>
              <a:t>ج- برای بزرگسالان 4قرص به روش فوق </a:t>
            </a:r>
          </a:p>
        </p:txBody>
      </p:sp>
      <p:pic>
        <p:nvPicPr>
          <p:cNvPr id="4098" name="Picture 2" descr="C:\Users\behvarzi\Desktop\index.jpg"/>
          <p:cNvPicPr>
            <a:picLocks noChangeAspect="1" noChangeArrowheads="1"/>
          </p:cNvPicPr>
          <p:nvPr/>
        </p:nvPicPr>
        <p:blipFill>
          <a:blip r:embed="rId3" cstate="print"/>
          <a:srcRect/>
          <a:stretch>
            <a:fillRect/>
          </a:stretch>
        </p:blipFill>
        <p:spPr bwMode="auto">
          <a:xfrm rot="16200000">
            <a:off x="-619125" y="2657475"/>
            <a:ext cx="4286250" cy="2590800"/>
          </a:xfrm>
          <a:prstGeom prst="rect">
            <a:avLst/>
          </a:prstGeom>
          <a:noFill/>
        </p:spPr>
      </p:pic>
      <p:pic>
        <p:nvPicPr>
          <p:cNvPr id="5" name="~PP3482.WAV">
            <a:hlinkClick r:id="" action="ppaction://media"/>
          </p:cNvPr>
          <p:cNvPicPr>
            <a:picLocks noRot="1" noChangeAspect="1"/>
          </p:cNvPicPr>
          <p:nvPr>
            <a:wavAudioFile r:embed="rId1" name="~PP3482.WAV"/>
          </p:nvPr>
        </p:nvPicPr>
        <p:blipFill>
          <a:blip r:embed="rId4" cstate="print"/>
          <a:stretch>
            <a:fillRect/>
          </a:stretch>
        </p:blipFill>
        <p:spPr>
          <a:xfrm>
            <a:off x="8696325" y="6410325"/>
            <a:ext cx="304800" cy="304800"/>
          </a:xfrm>
          <a:prstGeom prst="rect">
            <a:avLst/>
          </a:prstGeom>
        </p:spPr>
      </p:pic>
    </p:spTree>
  </p:cSld>
  <p:clrMapOvr>
    <a:masterClrMapping/>
  </p:clrMapOvr>
  <p:transition advTm="244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pPr algn="r"/>
            <a:r>
              <a:rPr lang="fa-IR" sz="4000" dirty="0" smtClean="0">
                <a:cs typeface="B Yagut" pitchFamily="2" charset="-78"/>
              </a:rPr>
              <a:t>خلاصه مطالب و نتیجه گیری </a:t>
            </a:r>
            <a:endParaRPr lang="en-US" sz="4000" dirty="0" smtClean="0">
              <a:cs typeface="B Yagut" pitchFamily="2" charset="-78"/>
            </a:endParaRPr>
          </a:p>
        </p:txBody>
      </p:sp>
      <p:sp>
        <p:nvSpPr>
          <p:cNvPr id="43011" name="Content Placeholder 2"/>
          <p:cNvSpPr>
            <a:spLocks noGrp="1"/>
          </p:cNvSpPr>
          <p:nvPr>
            <p:ph idx="1"/>
          </p:nvPr>
        </p:nvSpPr>
        <p:spPr>
          <a:xfrm>
            <a:off x="152400" y="1600200"/>
            <a:ext cx="8839200" cy="4525963"/>
          </a:xfrm>
        </p:spPr>
        <p:txBody>
          <a:bodyPr>
            <a:noAutofit/>
          </a:bodyPr>
          <a:lstStyle/>
          <a:p>
            <a:pPr algn="r">
              <a:buNone/>
            </a:pPr>
            <a:r>
              <a:rPr lang="fa-IR" dirty="0" smtClean="0">
                <a:cs typeface="B Yagut" pitchFamily="2" charset="-78"/>
              </a:rPr>
              <a:t>کرم کدو : کرمی  نواری و بند بند که تعداد بندهای آن به 2000بند در مبتلایان می رسد.</a:t>
            </a:r>
          </a:p>
          <a:p>
            <a:pPr algn="r">
              <a:buNone/>
            </a:pPr>
            <a:r>
              <a:rPr lang="fa-IR" dirty="0" smtClean="0">
                <a:cs typeface="B Yagut" pitchFamily="2" charset="-78"/>
              </a:rPr>
              <a:t>انواع کرم کدو عبارتندازکرم کدوی گاوی ، کرم کدوی خوکی انتقال انواع کرم کدو تینا ساژینا تا مستقیم از شخصی به شخص دیگر منتقل شود ولی ممکن است تینا سولیوم از این طریق منتقل نشود.</a:t>
            </a:r>
            <a:endParaRPr lang="en-US" dirty="0" smtClean="0">
              <a:cs typeface="B Yagut" pitchFamily="2" charset="-78"/>
            </a:endParaRPr>
          </a:p>
          <a:p>
            <a:pPr algn="r">
              <a:buNone/>
            </a:pPr>
            <a:r>
              <a:rPr lang="fa-IR" dirty="0" smtClean="0">
                <a:cs typeface="B Yagut" pitchFamily="2" charset="-78"/>
              </a:rPr>
              <a:t>- درمان کرم کدودر مبتلایان با قرص نیکلوزاماید انجام       می شود.</a:t>
            </a:r>
            <a:endParaRPr lang="en-US" dirty="0" smtClean="0">
              <a:cs typeface="B Yagut" pitchFamily="2" charset="-78"/>
            </a:endParaRPr>
          </a:p>
        </p:txBody>
      </p:sp>
      <p:pic>
        <p:nvPicPr>
          <p:cNvPr id="4" name="~PP2011.WAV">
            <a:hlinkClick r:id="" action="ppaction://media"/>
          </p:cNvPr>
          <p:cNvPicPr>
            <a:picLocks noRot="1" noChangeAspect="1"/>
          </p:cNvPicPr>
          <p:nvPr>
            <a:wavAudioFile r:embed="rId1" name="~PP2011.WAV"/>
          </p:nvPr>
        </p:nvPicPr>
        <p:blipFill>
          <a:blip r:embed="rId3" cstate="print"/>
          <a:stretch>
            <a:fillRect/>
          </a:stretch>
        </p:blipFill>
        <p:spPr>
          <a:xfrm>
            <a:off x="8696325" y="6410325"/>
            <a:ext cx="304800" cy="304800"/>
          </a:xfrm>
          <a:prstGeom prst="rect">
            <a:avLst/>
          </a:prstGeom>
        </p:spPr>
      </p:pic>
    </p:spTree>
  </p:cSld>
  <p:clrMapOvr>
    <a:masterClrMapping/>
  </p:clrMapOvr>
  <p:transition advTm="214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8"/>
            <a:ext cx="8229600" cy="563562"/>
          </a:xfrm>
        </p:spPr>
        <p:txBody>
          <a:bodyPr>
            <a:noAutofit/>
          </a:bodyPr>
          <a:lstStyle/>
          <a:p>
            <a:pPr algn="r"/>
            <a:r>
              <a:rPr lang="fa-IR" sz="4000" dirty="0" smtClean="0">
                <a:cs typeface="B Yagut" pitchFamily="2" charset="-78"/>
              </a:rPr>
              <a:t/>
            </a:r>
            <a:br>
              <a:rPr lang="fa-IR" sz="4000" dirty="0" smtClean="0">
                <a:cs typeface="B Yagut" pitchFamily="2" charset="-78"/>
              </a:rPr>
            </a:br>
            <a:r>
              <a:rPr lang="fa-IR" sz="4000" dirty="0" smtClean="0">
                <a:cs typeface="B Yagut" pitchFamily="2" charset="-78"/>
              </a:rPr>
              <a:t>پرسش نظری</a:t>
            </a:r>
            <a:r>
              <a:rPr lang="fa-IR" sz="4000" dirty="0" smtClean="0">
                <a:solidFill>
                  <a:srgbClr val="FF0000"/>
                </a:solidFill>
                <a:cs typeface="B Yagut" pitchFamily="2" charset="-78"/>
              </a:rPr>
              <a:t/>
            </a:r>
            <a:br>
              <a:rPr lang="fa-IR" sz="4000" dirty="0" smtClean="0">
                <a:solidFill>
                  <a:srgbClr val="FF0000"/>
                </a:solidFill>
                <a:cs typeface="B Yagut" pitchFamily="2" charset="-78"/>
              </a:rPr>
            </a:br>
            <a:endParaRPr lang="fa-IR" sz="4000" dirty="0" smtClean="0">
              <a:cs typeface="B Yagut" pitchFamily="2" charset="-78"/>
            </a:endParaRPr>
          </a:p>
        </p:txBody>
      </p:sp>
      <p:sp>
        <p:nvSpPr>
          <p:cNvPr id="44035" name="Content Placeholder 5"/>
          <p:cNvSpPr>
            <a:spLocks noGrp="1"/>
          </p:cNvSpPr>
          <p:nvPr>
            <p:ph idx="1"/>
          </p:nvPr>
        </p:nvSpPr>
        <p:spPr>
          <a:xfrm>
            <a:off x="304800" y="990600"/>
            <a:ext cx="8534400" cy="5135563"/>
          </a:xfrm>
        </p:spPr>
        <p:txBody>
          <a:bodyPr>
            <a:noAutofit/>
          </a:bodyPr>
          <a:lstStyle/>
          <a:p>
            <a:pPr algn="r">
              <a:buNone/>
            </a:pPr>
            <a:r>
              <a:rPr lang="fa-IR" dirty="0" smtClean="0">
                <a:cs typeface="B Yagut" pitchFamily="2" charset="-78"/>
              </a:rPr>
              <a:t>1- کرم از طریق ............ در مدفوع تشخیص داده می شود؟ </a:t>
            </a:r>
          </a:p>
          <a:p>
            <a:pPr algn="r">
              <a:buNone/>
            </a:pPr>
            <a:r>
              <a:rPr lang="fa-IR" dirty="0" smtClean="0">
                <a:cs typeface="B Yagut" pitchFamily="2" charset="-78"/>
              </a:rPr>
              <a:t>2- خصوصیات کرم کدو را نام ببرید ؟(2مورد)</a:t>
            </a:r>
          </a:p>
          <a:p>
            <a:pPr algn="r">
              <a:buNone/>
            </a:pPr>
            <a:r>
              <a:rPr lang="en-US" dirty="0" smtClean="0">
                <a:cs typeface="B Yagut" pitchFamily="2" charset="-78"/>
              </a:rPr>
              <a:t>.</a:t>
            </a:r>
            <a:r>
              <a:rPr lang="fa-IR" dirty="0" smtClean="0">
                <a:cs typeface="B Yagut" pitchFamily="2" charset="-78"/>
              </a:rPr>
              <a:t>3-دوره کمون  کرم کدو......تا.......روز می باشد؟</a:t>
            </a:r>
          </a:p>
          <a:p>
            <a:pPr algn="r">
              <a:buNone/>
            </a:pPr>
            <a:r>
              <a:rPr lang="fa-IR" dirty="0" smtClean="0">
                <a:cs typeface="B Yagut" pitchFamily="2" charset="-78"/>
              </a:rPr>
              <a:t>4- روشهای  انتقال کدو را توضیح دهید؟(4مورد)</a:t>
            </a:r>
          </a:p>
          <a:p>
            <a:pPr algn="r">
              <a:buNone/>
            </a:pPr>
            <a:r>
              <a:rPr lang="fa-IR" dirty="0" smtClean="0">
                <a:cs typeface="B Yagut" pitchFamily="2" charset="-78"/>
              </a:rPr>
              <a:t>4- میزبا تیناسولیوم کدام است؟</a:t>
            </a:r>
          </a:p>
          <a:p>
            <a:pPr algn="r">
              <a:buNone/>
            </a:pPr>
            <a:r>
              <a:rPr lang="fa-IR" dirty="0" smtClean="0">
                <a:cs typeface="B Yagut" pitchFamily="2" charset="-78"/>
              </a:rPr>
              <a:t>الف- انسان      ب- گاو     ج- سگ    د- خوک</a:t>
            </a:r>
            <a:endParaRPr lang="en-US" dirty="0" smtClean="0">
              <a:cs typeface="B Yagut" pitchFamily="2" charset="-78"/>
            </a:endParaRPr>
          </a:p>
          <a:p>
            <a:pPr algn="r">
              <a:buNone/>
            </a:pPr>
            <a:r>
              <a:rPr lang="fa-IR" dirty="0" smtClean="0">
                <a:cs typeface="B Yagut" pitchFamily="2" charset="-78"/>
              </a:rPr>
              <a:t>5- درمان اختصاصی کرم کدو کدام است؟</a:t>
            </a:r>
          </a:p>
          <a:p>
            <a:pPr algn="r">
              <a:buNone/>
            </a:pPr>
            <a:r>
              <a:rPr lang="fa-IR" sz="2800" dirty="0" smtClean="0">
                <a:cs typeface="B Yagut" pitchFamily="2" charset="-78"/>
              </a:rPr>
              <a:t>الف- پی پرازین ب- کلرامفنیکل ج-نیکلوزاماید   د- </a:t>
            </a:r>
            <a:r>
              <a:rPr lang="fa-IR" dirty="0" smtClean="0">
                <a:cs typeface="B Yagut" pitchFamily="2" charset="-78"/>
              </a:rPr>
              <a:t>مبندازول </a:t>
            </a:r>
          </a:p>
          <a:p>
            <a:pPr algn="r">
              <a:buNone/>
            </a:pPr>
            <a:r>
              <a:rPr lang="fa-IR" dirty="0" smtClean="0">
                <a:cs typeface="B Yagut" pitchFamily="2" charset="-78"/>
              </a:rPr>
              <a:t>6- راههای مراقبت و پیشگیری کدو را توضیح دهید؟(4مورد)</a:t>
            </a:r>
          </a:p>
          <a:p>
            <a:pPr algn="r">
              <a:buNone/>
            </a:pPr>
            <a:endParaRPr lang="fa-IR" dirty="0" smtClean="0">
              <a:cs typeface="B Yagut" pitchFamily="2" charset="-78"/>
            </a:endParaRPr>
          </a:p>
          <a:p>
            <a:pPr algn="r">
              <a:buFont typeface="Arial" pitchFamily="34" charset="0"/>
              <a:buNone/>
            </a:pPr>
            <a:endParaRPr lang="fa-IR" dirty="0" smtClean="0">
              <a:cs typeface="B Yagut" pitchFamily="2" charset="-78"/>
            </a:endParaRPr>
          </a:p>
        </p:txBody>
      </p:sp>
      <p:pic>
        <p:nvPicPr>
          <p:cNvPr id="4" name="~PP2257.WAV">
            <a:hlinkClick r:id="" action="ppaction://media"/>
          </p:cNvPr>
          <p:cNvPicPr>
            <a:picLocks noRot="1" noChangeAspect="1"/>
          </p:cNvPicPr>
          <p:nvPr>
            <a:wavAudioFile r:embed="rId1" name="~PP2257.WAV"/>
          </p:nvPr>
        </p:nvPicPr>
        <p:blipFill>
          <a:blip r:embed="rId3" cstate="print"/>
          <a:stretch>
            <a:fillRect/>
          </a:stretch>
        </p:blipFill>
        <p:spPr>
          <a:xfrm>
            <a:off x="8696325" y="6410325"/>
            <a:ext cx="304800" cy="304800"/>
          </a:xfrm>
          <a:prstGeom prst="rect">
            <a:avLst/>
          </a:prstGeom>
        </p:spPr>
      </p:pic>
    </p:spTree>
  </p:cSld>
  <p:clrMapOvr>
    <a:masterClrMapping/>
  </p:clrMapOvr>
  <p:transition advTm="83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fa-IR" sz="4000" dirty="0" smtClean="0">
                <a:cs typeface="B Yagut" pitchFamily="2" charset="-78"/>
              </a:rPr>
              <a:t>منابع</a:t>
            </a:r>
            <a:endParaRPr lang="en-US" sz="4000" dirty="0" smtClean="0">
              <a:cs typeface="B Yagut" pitchFamily="2" charset="-78"/>
            </a:endParaRPr>
          </a:p>
        </p:txBody>
      </p:sp>
      <p:sp>
        <p:nvSpPr>
          <p:cNvPr id="46083" name="Content Placeholder 2"/>
          <p:cNvSpPr>
            <a:spLocks noGrp="1"/>
          </p:cNvSpPr>
          <p:nvPr>
            <p:ph idx="1"/>
          </p:nvPr>
        </p:nvSpPr>
        <p:spPr/>
        <p:txBody>
          <a:bodyPr>
            <a:noAutofit/>
          </a:bodyPr>
          <a:lstStyle/>
          <a:p>
            <a:pPr marL="0" indent="0" algn="r">
              <a:lnSpc>
                <a:spcPct val="150000"/>
              </a:lnSpc>
              <a:buFont typeface="Arial" pitchFamily="34" charset="0"/>
              <a:buNone/>
            </a:pPr>
            <a:r>
              <a:rPr lang="en-US" sz="2800" dirty="0" smtClean="0">
                <a:cs typeface="B Yagut" pitchFamily="2" charset="-78"/>
              </a:rPr>
              <a:t> </a:t>
            </a:r>
            <a:r>
              <a:rPr lang="fa-IR" sz="2800" dirty="0" smtClean="0">
                <a:cs typeface="B Yagut" pitchFamily="2" charset="-78"/>
              </a:rPr>
              <a:t>1- کتب  بیماریهای واگیر آموزش  بهورزی </a:t>
            </a:r>
          </a:p>
          <a:p>
            <a:pPr marL="0" indent="0" algn="r">
              <a:lnSpc>
                <a:spcPct val="150000"/>
              </a:lnSpc>
              <a:buFont typeface="Arial" pitchFamily="34" charset="0"/>
              <a:buNone/>
            </a:pPr>
            <a:r>
              <a:rPr lang="fa-IR" sz="2800" dirty="0" smtClean="0">
                <a:cs typeface="B Yagut" pitchFamily="2" charset="-78"/>
              </a:rPr>
              <a:t>3- کتاب بیماریهای انگلی صائبی اسماعیل </a:t>
            </a:r>
          </a:p>
          <a:p>
            <a:pPr marL="0" indent="0" algn="r">
              <a:lnSpc>
                <a:spcPct val="150000"/>
              </a:lnSpc>
              <a:buFont typeface="Arial" pitchFamily="34" charset="0"/>
              <a:buNone/>
            </a:pPr>
            <a:r>
              <a:rPr lang="fa-IR" sz="2800" dirty="0" smtClean="0">
                <a:cs typeface="B Yagut" pitchFamily="2" charset="-78"/>
              </a:rPr>
              <a:t>4-کتاب بهداشت همگانی جلد دوم مولفان :دکتر محمد علی مولوی-دکتر گیتی ثمر-با همکاری ضیاءالدین مظهری- انتشارات چهر1379</a:t>
            </a:r>
          </a:p>
          <a:p>
            <a:pPr marL="0" indent="0" algn="r">
              <a:lnSpc>
                <a:spcPct val="150000"/>
              </a:lnSpc>
              <a:buFont typeface="Arial" pitchFamily="34" charset="0"/>
              <a:buNone/>
            </a:pPr>
            <a:r>
              <a:rPr lang="fa-IR" sz="2800" dirty="0" smtClean="0">
                <a:cs typeface="B Yagut" pitchFamily="2" charset="-78"/>
              </a:rPr>
              <a:t>5-کتاب جامع بهداشت عمومی ویرایش دوم(جلد1) مولفین:دکتر حسین حاتمی وهمکاران با همکاری وزارت بهداشت،درمان و آموزش پزشکی چاپ دوم 1387 </a:t>
            </a:r>
          </a:p>
        </p:txBody>
      </p:sp>
      <p:pic>
        <p:nvPicPr>
          <p:cNvPr id="4" name="~PP2935.WAV">
            <a:hlinkClick r:id="" action="ppaction://media"/>
          </p:cNvPr>
          <p:cNvPicPr>
            <a:picLocks noRot="1" noChangeAspect="1"/>
          </p:cNvPicPr>
          <p:nvPr>
            <a:wavAudioFile r:embed="rId1" name="~PP2935.WAV"/>
          </p:nvPr>
        </p:nvPicPr>
        <p:blipFill>
          <a:blip r:embed="rId3" cstate="print"/>
          <a:stretch>
            <a:fillRect/>
          </a:stretch>
        </p:blipFill>
        <p:spPr>
          <a:xfrm>
            <a:off x="8696325" y="6410325"/>
            <a:ext cx="304800" cy="304800"/>
          </a:xfrm>
          <a:prstGeom prst="rect">
            <a:avLst/>
          </a:prstGeom>
        </p:spPr>
      </p:pic>
    </p:spTree>
  </p:cSld>
  <p:clrMapOvr>
    <a:masterClrMapping/>
  </p:clrMapOvr>
  <p:transition advTm="338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fa-IR" smtClean="0"/>
              <a:t>نظرات وپیشنهادات</a:t>
            </a:r>
            <a:endParaRPr lang="en-US" smtClean="0"/>
          </a:p>
        </p:txBody>
      </p:sp>
      <p:sp>
        <p:nvSpPr>
          <p:cNvPr id="48131" name="Content Placeholder 2"/>
          <p:cNvSpPr>
            <a:spLocks noGrp="1"/>
          </p:cNvSpPr>
          <p:nvPr>
            <p:ph idx="1"/>
          </p:nvPr>
        </p:nvSpPr>
        <p:spPr/>
        <p:txBody>
          <a:bodyPr/>
          <a:lstStyle/>
          <a:p>
            <a:pPr algn="r" eaLnBrk="1" hangingPunct="1">
              <a:buFont typeface="Arial" pitchFamily="34" charset="0"/>
              <a:buNone/>
            </a:pPr>
            <a:r>
              <a:rPr lang="fa-IR" dirty="0" smtClean="0">
                <a:hlinkClick r:id="rId3"/>
              </a:rPr>
              <a:t>لطفا نظرات وپیشنهادات خود پیرامون این مبحث رابه آدرس زیرارسال کنید.</a:t>
            </a:r>
          </a:p>
          <a:p>
            <a:pPr algn="r" eaLnBrk="1" hangingPunct="1">
              <a:buFont typeface="Arial" pitchFamily="34" charset="0"/>
              <a:buNone/>
            </a:pPr>
            <a:endParaRPr lang="fa-IR" dirty="0" smtClean="0">
              <a:hlinkClick r:id="rId3"/>
            </a:endParaRPr>
          </a:p>
          <a:p>
            <a:pPr algn="r" eaLnBrk="1" hangingPunct="1">
              <a:buFont typeface="Arial" pitchFamily="34" charset="0"/>
              <a:buNone/>
            </a:pPr>
            <a:r>
              <a:rPr lang="fa-IR" dirty="0" smtClean="0">
                <a:hlinkClick r:id="rId3"/>
              </a:rPr>
              <a:t>دانشگاه علوم پزشکی وخدمات بهداشتی درمانی زاهدان</a:t>
            </a:r>
          </a:p>
          <a:p>
            <a:pPr algn="r" eaLnBrk="1" hangingPunct="1">
              <a:buNone/>
            </a:pPr>
            <a:r>
              <a:rPr lang="en-US" dirty="0" smtClean="0">
                <a:hlinkClick r:id="rId3"/>
              </a:rPr>
              <a:t>Zahedan.behvarz@zaums.ac.ir</a:t>
            </a:r>
            <a:endParaRPr lang="fa-IR" dirty="0" smtClean="0">
              <a:hlinkClick r:id="rId3"/>
            </a:endParaRPr>
          </a:p>
        </p:txBody>
      </p:sp>
      <p:pic>
        <p:nvPicPr>
          <p:cNvPr id="4" name="~PP491.WAV">
            <a:hlinkClick r:id="" action="ppaction://media"/>
          </p:cNvPr>
          <p:cNvPicPr>
            <a:picLocks noRot="1" noChangeAspect="1"/>
          </p:cNvPicPr>
          <p:nvPr>
            <a:wavAudioFile r:embed="rId1" name="~PP491.WAV"/>
          </p:nvPr>
        </p:nvPicPr>
        <p:blipFill>
          <a:blip r:embed="rId4" cstate="print"/>
          <a:stretch>
            <a:fillRect/>
          </a:stretch>
        </p:blipFill>
        <p:spPr>
          <a:xfrm>
            <a:off x="8696325" y="6410325"/>
            <a:ext cx="304800" cy="304800"/>
          </a:xfrm>
          <a:prstGeom prst="rect">
            <a:avLst/>
          </a:prstGeom>
        </p:spPr>
      </p:pic>
    </p:spTree>
  </p:cSld>
  <p:clrMapOvr>
    <a:masterClrMapping/>
  </p:clrMapOvr>
  <p:transition advTm="98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868362"/>
          </a:xfrm>
        </p:spPr>
        <p:txBody>
          <a:bodyPr>
            <a:normAutofit fontScale="90000"/>
          </a:bodyPr>
          <a:lstStyle/>
          <a:p>
            <a:r>
              <a:rPr lang="fa-IR" smtClean="0"/>
              <a:t>اهداف آموزشی</a:t>
            </a:r>
            <a:br>
              <a:rPr lang="fa-IR" smtClean="0"/>
            </a:br>
            <a:endParaRPr lang="fa-IR" smtClean="0"/>
          </a:p>
        </p:txBody>
      </p:sp>
      <p:sp>
        <p:nvSpPr>
          <p:cNvPr id="5123" name="Content Placeholder 2"/>
          <p:cNvSpPr>
            <a:spLocks noGrp="1"/>
          </p:cNvSpPr>
          <p:nvPr>
            <p:ph idx="1"/>
          </p:nvPr>
        </p:nvSpPr>
        <p:spPr>
          <a:xfrm>
            <a:off x="457200" y="1000125"/>
            <a:ext cx="8229600" cy="5715000"/>
          </a:xfrm>
        </p:spPr>
        <p:txBody>
          <a:bodyPr>
            <a:noAutofit/>
          </a:bodyPr>
          <a:lstStyle/>
          <a:p>
            <a:pPr algn="r">
              <a:buNone/>
            </a:pPr>
            <a:r>
              <a:rPr lang="fa-IR" dirty="0" smtClean="0">
                <a:cs typeface="B Yagut" pitchFamily="2" charset="-78"/>
              </a:rPr>
              <a:t>انتظار می رود فراگیر پس از مطالعه این درس بتواند :</a:t>
            </a:r>
          </a:p>
          <a:p>
            <a:pPr algn="r">
              <a:buNone/>
            </a:pPr>
            <a:r>
              <a:rPr lang="fa-IR" dirty="0" smtClean="0">
                <a:cs typeface="B Yagut" pitchFamily="2" charset="-78"/>
              </a:rPr>
              <a:t>1- تعریف کرم کدو را بیان کند.</a:t>
            </a:r>
          </a:p>
          <a:p>
            <a:pPr algn="r">
              <a:buNone/>
            </a:pPr>
            <a:r>
              <a:rPr lang="fa-IR" dirty="0" smtClean="0">
                <a:cs typeface="B Yagut" pitchFamily="2" charset="-78"/>
              </a:rPr>
              <a:t>2- خصوصیات کرم کدو را شرح دهد. </a:t>
            </a:r>
          </a:p>
          <a:p>
            <a:pPr algn="r">
              <a:buNone/>
            </a:pPr>
            <a:r>
              <a:rPr lang="en-US" dirty="0" smtClean="0">
                <a:cs typeface="B Yagut" pitchFamily="2" charset="-78"/>
              </a:rPr>
              <a:t>.</a:t>
            </a:r>
            <a:r>
              <a:rPr lang="fa-IR" dirty="0" smtClean="0">
                <a:cs typeface="B Yagut" pitchFamily="2" charset="-78"/>
              </a:rPr>
              <a:t>3-روش انتقال کدو را بیان کند </a:t>
            </a:r>
          </a:p>
          <a:p>
            <a:pPr algn="r">
              <a:buNone/>
            </a:pPr>
            <a:r>
              <a:rPr lang="fa-IR" dirty="0" smtClean="0">
                <a:cs typeface="B Yagut" pitchFamily="2" charset="-78"/>
              </a:rPr>
              <a:t>4- میزبانان کرم کدو را نام ببرد.</a:t>
            </a:r>
            <a:endParaRPr lang="en-US" dirty="0" smtClean="0">
              <a:cs typeface="B Yagut" pitchFamily="2" charset="-78"/>
            </a:endParaRPr>
          </a:p>
          <a:p>
            <a:pPr algn="r">
              <a:buNone/>
            </a:pPr>
            <a:r>
              <a:rPr lang="fa-IR" dirty="0" smtClean="0">
                <a:cs typeface="B Yagut" pitchFamily="2" charset="-78"/>
              </a:rPr>
              <a:t>5- درمان کرم کدو را براساس دارونامه توضیح دهد. </a:t>
            </a:r>
          </a:p>
          <a:p>
            <a:pPr algn="r">
              <a:buNone/>
            </a:pPr>
            <a:r>
              <a:rPr lang="fa-IR" dirty="0" smtClean="0">
                <a:cs typeface="B Yagut" pitchFamily="2" charset="-78"/>
              </a:rPr>
              <a:t>6- راههای مراقبت و پیشگیری کدو را توضیح دهد.</a:t>
            </a:r>
          </a:p>
        </p:txBody>
      </p:sp>
      <p:pic>
        <p:nvPicPr>
          <p:cNvPr id="5" name="~PP3768.WAV">
            <a:hlinkClick r:id="" action="ppaction://media"/>
          </p:cNvPr>
          <p:cNvPicPr>
            <a:picLocks noRot="1" noChangeAspect="1"/>
          </p:cNvPicPr>
          <p:nvPr>
            <a:wavAudioFile r:embed="rId1" name="~PP3768.WAV"/>
          </p:nvPr>
        </p:nvPicPr>
        <p:blipFill>
          <a:blip r:embed="rId3" cstate="print"/>
          <a:stretch>
            <a:fillRect/>
          </a:stretch>
        </p:blipFill>
        <p:spPr>
          <a:xfrm>
            <a:off x="8696325" y="6410325"/>
            <a:ext cx="304800" cy="304800"/>
          </a:xfrm>
          <a:prstGeom prst="rect">
            <a:avLst/>
          </a:prstGeom>
        </p:spPr>
      </p:pic>
    </p:spTree>
  </p:cSld>
  <p:clrMapOvr>
    <a:masterClrMapping/>
  </p:clrMapOvr>
  <p:transition advTm="288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87"/>
          </a:xfrm>
        </p:spPr>
        <p:txBody>
          <a:bodyPr>
            <a:noAutofit/>
          </a:bodyPr>
          <a:lstStyle/>
          <a:p>
            <a:pPr>
              <a:defRPr/>
            </a:pPr>
            <a:r>
              <a:rPr lang="fa-IR" sz="4000" dirty="0" smtClean="0">
                <a:cs typeface="B Yagut" pitchFamily="2" charset="-78"/>
              </a:rPr>
              <a:t/>
            </a:r>
            <a:br>
              <a:rPr lang="fa-IR" sz="4000" dirty="0" smtClean="0">
                <a:cs typeface="B Yagut" pitchFamily="2" charset="-78"/>
              </a:rPr>
            </a:br>
            <a:r>
              <a:rPr lang="fa-IR" sz="4000" dirty="0" smtClean="0">
                <a:cs typeface="B Yagut" pitchFamily="2" charset="-78"/>
              </a:rPr>
              <a:t>فهرست عناوین</a:t>
            </a:r>
            <a:br>
              <a:rPr lang="fa-IR" sz="4000" dirty="0" smtClean="0">
                <a:cs typeface="B Yagut" pitchFamily="2" charset="-78"/>
              </a:rPr>
            </a:br>
            <a:endParaRPr lang="fa-IR" sz="4000" dirty="0">
              <a:cs typeface="B Yagut" pitchFamily="2" charset="-78"/>
            </a:endParaRPr>
          </a:p>
        </p:txBody>
      </p:sp>
      <p:sp>
        <p:nvSpPr>
          <p:cNvPr id="6147" name="Content Placeholder 2"/>
          <p:cNvSpPr>
            <a:spLocks noGrp="1"/>
          </p:cNvSpPr>
          <p:nvPr>
            <p:ph idx="1"/>
          </p:nvPr>
        </p:nvSpPr>
        <p:spPr>
          <a:xfrm>
            <a:off x="428625" y="1000125"/>
            <a:ext cx="8258175" cy="5429250"/>
          </a:xfrm>
        </p:spPr>
        <p:txBody>
          <a:bodyPr>
            <a:noAutofit/>
          </a:bodyPr>
          <a:lstStyle/>
          <a:p>
            <a:pPr algn="r">
              <a:lnSpc>
                <a:spcPct val="150000"/>
              </a:lnSpc>
              <a:buNone/>
            </a:pPr>
            <a:r>
              <a:rPr lang="fa-IR" dirty="0" smtClean="0">
                <a:cs typeface="B Yagut" pitchFamily="2" charset="-78"/>
              </a:rPr>
              <a:t>تعریف کرم کدو</a:t>
            </a:r>
          </a:p>
          <a:p>
            <a:pPr algn="r">
              <a:lnSpc>
                <a:spcPct val="150000"/>
              </a:lnSpc>
              <a:buNone/>
            </a:pPr>
            <a:r>
              <a:rPr lang="fa-IR" dirty="0" smtClean="0">
                <a:cs typeface="B Yagut" pitchFamily="2" charset="-78"/>
              </a:rPr>
              <a:t>خصوصیات کرم کدو</a:t>
            </a:r>
          </a:p>
          <a:p>
            <a:pPr algn="r">
              <a:lnSpc>
                <a:spcPct val="150000"/>
              </a:lnSpc>
              <a:buNone/>
            </a:pPr>
            <a:r>
              <a:rPr lang="fa-IR" dirty="0" smtClean="0">
                <a:cs typeface="B Yagut" pitchFamily="2" charset="-78"/>
              </a:rPr>
              <a:t>روش انتقال  کرم کدو</a:t>
            </a:r>
          </a:p>
          <a:p>
            <a:pPr algn="r">
              <a:lnSpc>
                <a:spcPct val="150000"/>
              </a:lnSpc>
              <a:buNone/>
            </a:pPr>
            <a:r>
              <a:rPr lang="fa-IR" dirty="0" smtClean="0">
                <a:cs typeface="B Yagut" pitchFamily="2" charset="-78"/>
              </a:rPr>
              <a:t> میزبانان کرم کدو</a:t>
            </a:r>
            <a:endParaRPr lang="en-US" dirty="0" smtClean="0">
              <a:cs typeface="B Yagut" pitchFamily="2" charset="-78"/>
            </a:endParaRPr>
          </a:p>
          <a:p>
            <a:pPr algn="r">
              <a:lnSpc>
                <a:spcPct val="150000"/>
              </a:lnSpc>
              <a:buNone/>
            </a:pPr>
            <a:r>
              <a:rPr lang="fa-IR" dirty="0" smtClean="0">
                <a:cs typeface="B Yagut" pitchFamily="2" charset="-78"/>
              </a:rPr>
              <a:t> درمان کرم کدو براساس دارونامه</a:t>
            </a:r>
          </a:p>
          <a:p>
            <a:pPr algn="r">
              <a:lnSpc>
                <a:spcPct val="150000"/>
              </a:lnSpc>
              <a:buNone/>
            </a:pPr>
            <a:r>
              <a:rPr lang="fa-IR" dirty="0" smtClean="0">
                <a:cs typeface="B Yagut" pitchFamily="2" charset="-78"/>
              </a:rPr>
              <a:t> راههای مراقبت و پیشگیری از ابتلاء به کرم کدو</a:t>
            </a:r>
          </a:p>
        </p:txBody>
      </p:sp>
      <p:pic>
        <p:nvPicPr>
          <p:cNvPr id="5" name="~PP88.WAV">
            <a:hlinkClick r:id="" action="ppaction://media"/>
          </p:cNvPr>
          <p:cNvPicPr>
            <a:picLocks noRot="1" noChangeAspect="1"/>
          </p:cNvPicPr>
          <p:nvPr>
            <a:wavAudioFile r:embed="rId1" name="~PP88.WAV"/>
          </p:nvPr>
        </p:nvPicPr>
        <p:blipFill>
          <a:blip r:embed="rId3" cstate="print"/>
          <a:stretch>
            <a:fillRect/>
          </a:stretch>
        </p:blipFill>
        <p:spPr>
          <a:xfrm>
            <a:off x="8696325" y="6410325"/>
            <a:ext cx="304800" cy="304800"/>
          </a:xfrm>
          <a:prstGeom prst="rect">
            <a:avLst/>
          </a:prstGeom>
        </p:spPr>
      </p:pic>
    </p:spTree>
  </p:cSld>
  <p:clrMapOvr>
    <a:masterClrMapping/>
  </p:clrMapOvr>
  <p:transition advTm="187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مقدمه </a:t>
            </a:r>
            <a:endParaRPr lang="fa-IR" dirty="0"/>
          </a:p>
        </p:txBody>
      </p:sp>
      <p:sp>
        <p:nvSpPr>
          <p:cNvPr id="3" name="Content Placeholder 2"/>
          <p:cNvSpPr>
            <a:spLocks noGrp="1"/>
          </p:cNvSpPr>
          <p:nvPr>
            <p:ph idx="1"/>
          </p:nvPr>
        </p:nvSpPr>
        <p:spPr>
          <a:xfrm>
            <a:off x="4038600" y="1143000"/>
            <a:ext cx="4648200" cy="4983163"/>
          </a:xfrm>
        </p:spPr>
        <p:txBody>
          <a:bodyPr>
            <a:noAutofit/>
          </a:bodyPr>
          <a:lstStyle/>
          <a:p>
            <a:pPr algn="r">
              <a:lnSpc>
                <a:spcPct val="150000"/>
              </a:lnSpc>
              <a:buNone/>
            </a:pPr>
            <a:r>
              <a:rPr lang="fa-IR" sz="2800" dirty="0" smtClean="0">
                <a:cs typeface="B Yagut" pitchFamily="2" charset="-78"/>
              </a:rPr>
              <a:t>كرم تنياساژيناتا  كرم پهن گوشت گاو وبه فارسي كرم كدويا تنياي گاونيز  گفته مي شود.عليرغم اين كه اغلب مبتلايان يك كرم در روده دارند مواردي از آلودگي با 12 كرم هم گزارش شده است. كرم بالغ ساژيناتا در روده باريك انسان زندگي مي كند .</a:t>
            </a:r>
          </a:p>
          <a:p>
            <a:pPr algn="r">
              <a:lnSpc>
                <a:spcPct val="150000"/>
              </a:lnSpc>
            </a:pPr>
            <a:endParaRPr lang="fa-IR" sz="2800" dirty="0">
              <a:cs typeface="B Yagut" pitchFamily="2" charset="-78"/>
            </a:endParaRPr>
          </a:p>
        </p:txBody>
      </p:sp>
      <p:pic>
        <p:nvPicPr>
          <p:cNvPr id="4" name="~PP1459.WAV">
            <a:hlinkClick r:id="" action="ppaction://media"/>
          </p:cNvPr>
          <p:cNvPicPr>
            <a:picLocks noRot="1" noChangeAspect="1"/>
          </p:cNvPicPr>
          <p:nvPr>
            <a:wavAudioFile r:embed="rId1" name="~PP1459.WAV"/>
          </p:nvPr>
        </p:nvPicPr>
        <p:blipFill>
          <a:blip r:embed="rId3" cstate="print"/>
          <a:stretch>
            <a:fillRect/>
          </a:stretch>
        </p:blipFill>
        <p:spPr>
          <a:xfrm>
            <a:off x="8696325" y="6410325"/>
            <a:ext cx="304800" cy="304800"/>
          </a:xfrm>
          <a:prstGeom prst="rect">
            <a:avLst/>
          </a:prstGeom>
        </p:spPr>
      </p:pic>
      <p:pic>
        <p:nvPicPr>
          <p:cNvPr id="18434" name="Picture 2" descr="C:\Users\behvarzi\Desktop\images.jpg"/>
          <p:cNvPicPr>
            <a:picLocks noChangeAspect="1" noChangeArrowheads="1"/>
          </p:cNvPicPr>
          <p:nvPr/>
        </p:nvPicPr>
        <p:blipFill>
          <a:blip r:embed="rId4" cstate="print"/>
          <a:srcRect/>
          <a:stretch>
            <a:fillRect/>
          </a:stretch>
        </p:blipFill>
        <p:spPr bwMode="auto">
          <a:xfrm>
            <a:off x="457200" y="1371600"/>
            <a:ext cx="3352800" cy="4648200"/>
          </a:xfrm>
          <a:prstGeom prst="rect">
            <a:avLst/>
          </a:prstGeom>
          <a:noFill/>
        </p:spPr>
      </p:pic>
    </p:spTree>
  </p:cSld>
  <p:clrMapOvr>
    <a:masterClrMapping/>
  </p:clrMapOvr>
  <p:transition advTm="2841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Title 1"/>
          <p:cNvSpPr>
            <a:spLocks noGrp="1"/>
          </p:cNvSpPr>
          <p:nvPr>
            <p:ph type="title"/>
          </p:nvPr>
        </p:nvSpPr>
        <p:spPr/>
        <p:txBody>
          <a:bodyPr>
            <a:normAutofit/>
          </a:bodyPr>
          <a:lstStyle/>
          <a:p>
            <a:pPr algn="r" eaLnBrk="1" hangingPunct="1"/>
            <a:r>
              <a:rPr lang="fa-IR" sz="4000" dirty="0" smtClean="0">
                <a:cs typeface="B Yagut" pitchFamily="2" charset="-78"/>
              </a:rPr>
              <a:t>کرم کدو</a:t>
            </a:r>
          </a:p>
        </p:txBody>
      </p:sp>
      <p:sp>
        <p:nvSpPr>
          <p:cNvPr id="476163" name="Content Placeholder 2"/>
          <p:cNvSpPr>
            <a:spLocks noGrp="1"/>
          </p:cNvSpPr>
          <p:nvPr>
            <p:ph idx="1"/>
          </p:nvPr>
        </p:nvSpPr>
        <p:spPr>
          <a:xfrm>
            <a:off x="3352800" y="1295400"/>
            <a:ext cx="5562600" cy="4830763"/>
          </a:xfrm>
        </p:spPr>
        <p:txBody>
          <a:bodyPr>
            <a:noAutofit/>
          </a:bodyPr>
          <a:lstStyle/>
          <a:p>
            <a:pPr algn="r" rtl="1" eaLnBrk="1" hangingPunct="1">
              <a:buNone/>
            </a:pPr>
            <a:r>
              <a:rPr lang="fa-IR" dirty="0" smtClean="0">
                <a:cs typeface="B Yagut" pitchFamily="2" charset="-78"/>
              </a:rPr>
              <a:t>تعریف</a:t>
            </a:r>
          </a:p>
          <a:p>
            <a:pPr algn="r" rtl="1" eaLnBrk="1" hangingPunct="1">
              <a:buNone/>
            </a:pPr>
            <a:r>
              <a:rPr lang="fa-IR" dirty="0" smtClean="0">
                <a:cs typeface="B Yagut" pitchFamily="2" charset="-78"/>
              </a:rPr>
              <a:t>آلودگی روده با مرحله کرم های بالغ </a:t>
            </a:r>
          </a:p>
          <a:p>
            <a:pPr algn="r" rtl="1" eaLnBrk="1" hangingPunct="1">
              <a:buNone/>
            </a:pPr>
            <a:r>
              <a:rPr lang="fa-IR" dirty="0" smtClean="0">
                <a:cs typeface="B Yagut" pitchFamily="2" charset="-78"/>
              </a:rPr>
              <a:t>کرم های نواری و بند بند است. </a:t>
            </a:r>
            <a:endParaRPr lang="en-US" dirty="0" smtClean="0">
              <a:cs typeface="B Yagut" pitchFamily="2" charset="-78"/>
            </a:endParaRPr>
          </a:p>
          <a:p>
            <a:pPr marL="0" indent="0" algn="r" rtl="1" eaLnBrk="1" hangingPunct="1">
              <a:buNone/>
            </a:pPr>
            <a:r>
              <a:rPr lang="fa-IR" dirty="0" smtClean="0">
                <a:cs typeface="B Yagut" pitchFamily="2" charset="-78"/>
              </a:rPr>
              <a:t>که بنام تنیا سولیوم وتنیا ساژیناتا نامیده می شوند.طول كرم 4 تا 8 متر ، داراي 4 بادكش ا ست كه بوسيله بادكش هاي موجود در سر به مخاط روده باريك مي چسبدتعدادبندهاي آن هزار تا دو هزار بند مي باشد.</a:t>
            </a:r>
          </a:p>
          <a:p>
            <a:pPr algn="r">
              <a:buNone/>
            </a:pPr>
            <a:r>
              <a:rPr lang="fa-IR" dirty="0" smtClean="0"/>
              <a:t> </a:t>
            </a:r>
            <a:endParaRPr lang="fa-IR" dirty="0" smtClean="0">
              <a:cs typeface="B Yagut" pitchFamily="2" charset="-78"/>
            </a:endParaRPr>
          </a:p>
        </p:txBody>
      </p:sp>
      <p:pic>
        <p:nvPicPr>
          <p:cNvPr id="3075" name="Picture 3" descr="C:\Users\behvarzi\Desktop\tenia1.JPG"/>
          <p:cNvPicPr>
            <a:picLocks noChangeAspect="1" noChangeArrowheads="1"/>
          </p:cNvPicPr>
          <p:nvPr/>
        </p:nvPicPr>
        <p:blipFill>
          <a:blip r:embed="rId3" cstate="print"/>
          <a:srcRect/>
          <a:stretch>
            <a:fillRect/>
          </a:stretch>
        </p:blipFill>
        <p:spPr bwMode="auto">
          <a:xfrm>
            <a:off x="228601" y="1981200"/>
            <a:ext cx="2895599" cy="3733800"/>
          </a:xfrm>
          <a:prstGeom prst="rect">
            <a:avLst/>
          </a:prstGeom>
          <a:noFill/>
        </p:spPr>
      </p:pic>
      <p:pic>
        <p:nvPicPr>
          <p:cNvPr id="5" name="~PP2803.WAV">
            <a:hlinkClick r:id="" action="ppaction://media"/>
          </p:cNvPr>
          <p:cNvPicPr>
            <a:picLocks noRot="1" noChangeAspect="1"/>
          </p:cNvPicPr>
          <p:nvPr>
            <a:wavAudioFile r:embed="rId1" name="~PP2803.WAV"/>
          </p:nvPr>
        </p:nvPicPr>
        <p:blipFill>
          <a:blip r:embed="rId4" cstate="print"/>
          <a:stretch>
            <a:fillRect/>
          </a:stretch>
        </p:blipFill>
        <p:spPr>
          <a:xfrm>
            <a:off x="8696325" y="6410325"/>
            <a:ext cx="304800" cy="304800"/>
          </a:xfrm>
          <a:prstGeom prst="rect">
            <a:avLst/>
          </a:prstGeom>
        </p:spPr>
      </p:pic>
    </p:spTree>
  </p:cSld>
  <p:clrMapOvr>
    <a:masterClrMapping/>
  </p:clrMapOvr>
  <p:transition advTm="299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Title 1"/>
          <p:cNvSpPr>
            <a:spLocks noGrp="1"/>
          </p:cNvSpPr>
          <p:nvPr>
            <p:ph type="title"/>
          </p:nvPr>
        </p:nvSpPr>
        <p:spPr/>
        <p:txBody>
          <a:bodyPr>
            <a:normAutofit/>
          </a:bodyPr>
          <a:lstStyle/>
          <a:p>
            <a:pPr algn="r" eaLnBrk="1" hangingPunct="1"/>
            <a:r>
              <a:rPr lang="fa-IR" sz="4000" dirty="0" smtClean="0">
                <a:cs typeface="B Yagut" pitchFamily="2" charset="-78"/>
              </a:rPr>
              <a:t>شیوع بیماری </a:t>
            </a:r>
            <a:endParaRPr lang="en-US" sz="4000" dirty="0" smtClean="0">
              <a:cs typeface="B Yagut" pitchFamily="2" charset="-78"/>
            </a:endParaRPr>
          </a:p>
        </p:txBody>
      </p:sp>
      <p:sp>
        <p:nvSpPr>
          <p:cNvPr id="473091" name="Content Placeholder 2"/>
          <p:cNvSpPr>
            <a:spLocks noGrp="1"/>
          </p:cNvSpPr>
          <p:nvPr>
            <p:ph idx="1"/>
          </p:nvPr>
        </p:nvSpPr>
        <p:spPr>
          <a:xfrm>
            <a:off x="457200" y="1600200"/>
            <a:ext cx="8458200" cy="4525963"/>
          </a:xfrm>
        </p:spPr>
        <p:txBody>
          <a:bodyPr>
            <a:normAutofit/>
          </a:bodyPr>
          <a:lstStyle/>
          <a:p>
            <a:pPr marL="0" indent="0" algn="r" rtl="1" eaLnBrk="1" hangingPunct="1">
              <a:lnSpc>
                <a:spcPct val="150000"/>
              </a:lnSpc>
              <a:buNone/>
            </a:pPr>
            <a:r>
              <a:rPr lang="fa-IR" dirty="0" smtClean="0">
                <a:cs typeface="B Yagut" pitchFamily="2" charset="-78"/>
              </a:rPr>
              <a:t>این بیماري در مناطقی شایعتر است. که مردم آن مناطق از گوشت گاو تغذیه می نمایند و هر شخص ممکن است به دفعات مکرر به این بیماري مبتلا شود معمولا  ابتلاء به این بیماري  در مبتلایان مصونیت ایجاد نمی کند. </a:t>
            </a:r>
            <a:endParaRPr lang="en-US" dirty="0" smtClean="0">
              <a:cs typeface="B Yagut" pitchFamily="2" charset="-78"/>
            </a:endParaRPr>
          </a:p>
        </p:txBody>
      </p:sp>
      <p:pic>
        <p:nvPicPr>
          <p:cNvPr id="4" name="~PP690.WAV">
            <a:hlinkClick r:id="" action="ppaction://media"/>
          </p:cNvPr>
          <p:cNvPicPr>
            <a:picLocks noRot="1" noChangeAspect="1"/>
          </p:cNvPicPr>
          <p:nvPr>
            <a:wavAudioFile r:embed="rId1" name="~PP690.WAV"/>
          </p:nvPr>
        </p:nvPicPr>
        <p:blipFill>
          <a:blip r:embed="rId3"/>
          <a:stretch>
            <a:fillRect/>
          </a:stretch>
        </p:blipFill>
        <p:spPr>
          <a:xfrm>
            <a:off x="8696325" y="6410325"/>
            <a:ext cx="304800" cy="304800"/>
          </a:xfrm>
          <a:prstGeom prst="rect">
            <a:avLst/>
          </a:prstGeom>
        </p:spPr>
      </p:pic>
    </p:spTree>
  </p:cSld>
  <p:clrMapOvr>
    <a:masterClrMapping/>
  </p:clrMapOvr>
  <p:transition advTm="170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cs typeface="B Yagut" pitchFamily="2" charset="-78"/>
              </a:rPr>
              <a:t>خصوصیات بند های کرم کدو</a:t>
            </a:r>
            <a:endParaRPr lang="fa-IR" sz="4000" dirty="0">
              <a:cs typeface="B Yagut" pitchFamily="2" charset="-78"/>
            </a:endParaRPr>
          </a:p>
        </p:txBody>
      </p:sp>
      <p:sp>
        <p:nvSpPr>
          <p:cNvPr id="3" name="Content Placeholder 2"/>
          <p:cNvSpPr>
            <a:spLocks noGrp="1"/>
          </p:cNvSpPr>
          <p:nvPr>
            <p:ph idx="1"/>
          </p:nvPr>
        </p:nvSpPr>
        <p:spPr>
          <a:xfrm>
            <a:off x="228600" y="1600200"/>
            <a:ext cx="8610600" cy="4525963"/>
          </a:xfrm>
        </p:spPr>
        <p:txBody>
          <a:bodyPr/>
          <a:lstStyle/>
          <a:p>
            <a:pPr marL="0" indent="0" algn="r" rtl="1">
              <a:lnSpc>
                <a:spcPct val="150000"/>
              </a:lnSpc>
              <a:buNone/>
            </a:pPr>
            <a:r>
              <a:rPr lang="fa-IR" dirty="0" smtClean="0">
                <a:cs typeface="B Yagut" pitchFamily="2" charset="-78"/>
              </a:rPr>
              <a:t>بندها کرم کدو از نظر جنسي هرمافروديت هستند.( هر دو دستگاه تناسلي نر وماده در اين بندها وجود دارد)بندهاي آخر بنام بند بارور بطور تك تك از بدن كرم جدا وبه خودي خود هنگام روز از طريق مقعد همراه مدفوع دفع می شوند.</a:t>
            </a:r>
            <a:endParaRPr lang="fa-IR" dirty="0"/>
          </a:p>
        </p:txBody>
      </p:sp>
      <p:pic>
        <p:nvPicPr>
          <p:cNvPr id="4" name="~PP2508.WAV">
            <a:hlinkClick r:id="" action="ppaction://media"/>
          </p:cNvPr>
          <p:cNvPicPr>
            <a:picLocks noRot="1" noChangeAspect="1"/>
          </p:cNvPicPr>
          <p:nvPr>
            <a:wavAudioFile r:embed="rId1" name="~PP2508.WAV"/>
          </p:nvPr>
        </p:nvPicPr>
        <p:blipFill>
          <a:blip r:embed="rId3" cstate="print"/>
          <a:stretch>
            <a:fillRect/>
          </a:stretch>
        </p:blipFill>
        <p:spPr>
          <a:xfrm>
            <a:off x="8696325" y="6410325"/>
            <a:ext cx="304800" cy="304800"/>
          </a:xfrm>
          <a:prstGeom prst="rect">
            <a:avLst/>
          </a:prstGeom>
        </p:spPr>
      </p:pic>
    </p:spTree>
  </p:cSld>
  <p:clrMapOvr>
    <a:masterClrMapping/>
  </p:clrMapOvr>
  <p:transition advTm="2420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Title 1"/>
          <p:cNvSpPr>
            <a:spLocks noGrp="1"/>
          </p:cNvSpPr>
          <p:nvPr>
            <p:ph type="title"/>
          </p:nvPr>
        </p:nvSpPr>
        <p:spPr/>
        <p:txBody>
          <a:bodyPr>
            <a:normAutofit/>
          </a:bodyPr>
          <a:lstStyle/>
          <a:p>
            <a:pPr algn="r" eaLnBrk="1" hangingPunct="1"/>
            <a:r>
              <a:rPr lang="fa-IR" sz="4000" dirty="0" smtClean="0">
                <a:cs typeface="B Yagut" pitchFamily="2" charset="-78"/>
              </a:rPr>
              <a:t>انواع کرم کدو و کشورهای محل شیوع</a:t>
            </a:r>
            <a:endParaRPr lang="en-US" sz="4000" dirty="0" smtClean="0">
              <a:cs typeface="B Yagut" pitchFamily="2" charset="-78"/>
            </a:endParaRPr>
          </a:p>
        </p:txBody>
      </p:sp>
      <p:sp>
        <p:nvSpPr>
          <p:cNvPr id="474115" name="Content Placeholder 2"/>
          <p:cNvSpPr>
            <a:spLocks noGrp="1"/>
          </p:cNvSpPr>
          <p:nvPr>
            <p:ph idx="1"/>
          </p:nvPr>
        </p:nvSpPr>
        <p:spPr>
          <a:xfrm>
            <a:off x="228600" y="1600200"/>
            <a:ext cx="8610600" cy="4525963"/>
          </a:xfrm>
        </p:spPr>
        <p:txBody>
          <a:bodyPr>
            <a:noAutofit/>
          </a:bodyPr>
          <a:lstStyle/>
          <a:p>
            <a:pPr algn="r" rtl="1" eaLnBrk="1" hangingPunct="1">
              <a:buFontTx/>
              <a:buNone/>
            </a:pPr>
            <a:r>
              <a:rPr lang="fa-IR" b="1" dirty="0" smtClean="0">
                <a:cs typeface="B Yagut" pitchFamily="2" charset="-78"/>
              </a:rPr>
              <a:t>1-کرم کدوي گاو </a:t>
            </a:r>
            <a:r>
              <a:rPr lang="fa-IR" dirty="0" smtClean="0">
                <a:cs typeface="B Yagut" pitchFamily="2" charset="-78"/>
              </a:rPr>
              <a:t>: در کشورهایی که گوشت گاو می خورند، کشورهاي آفریقایی و آسیایی و حاشیه دریای مدیترانه و </a:t>
            </a:r>
            <a:r>
              <a:rPr lang="en-US" dirty="0" smtClean="0">
                <a:cs typeface="B Yagut" pitchFamily="2" charset="-78"/>
              </a:rPr>
              <a:t> </a:t>
            </a:r>
            <a:r>
              <a:rPr lang="fa-IR" dirty="0" smtClean="0">
                <a:cs typeface="B Yagut" pitchFamily="2" charset="-78"/>
              </a:rPr>
              <a:t>تقریباً در همه جاي جهان) دیده می شوند.</a:t>
            </a:r>
          </a:p>
          <a:p>
            <a:pPr algn="r" rtl="1" eaLnBrk="1" hangingPunct="1">
              <a:buFontTx/>
              <a:buNone/>
            </a:pPr>
            <a:r>
              <a:rPr lang="fa-IR" dirty="0" smtClean="0">
                <a:cs typeface="B Yagut" pitchFamily="2" charset="-78"/>
              </a:rPr>
              <a:t>2- </a:t>
            </a:r>
            <a:r>
              <a:rPr lang="fa-IR" b="1" dirty="0" smtClean="0">
                <a:cs typeface="B Yagut" pitchFamily="2" charset="-78"/>
              </a:rPr>
              <a:t>کرم کدوي خوك</a:t>
            </a:r>
            <a:r>
              <a:rPr lang="fa-IR" dirty="0" smtClean="0">
                <a:cs typeface="B Yagut" pitchFamily="2" charset="-78"/>
              </a:rPr>
              <a:t>: در کشورهاي غربی اروپا و اروپاي مرکزي</a:t>
            </a:r>
          </a:p>
          <a:p>
            <a:pPr algn="r" rtl="1" eaLnBrk="1" hangingPunct="1">
              <a:buFontTx/>
              <a:buNone/>
            </a:pPr>
            <a:r>
              <a:rPr lang="fa-IR" dirty="0" smtClean="0">
                <a:cs typeface="B Yagut" pitchFamily="2" charset="-78"/>
              </a:rPr>
              <a:t>3- </a:t>
            </a:r>
            <a:r>
              <a:rPr lang="fa-IR" b="1" dirty="0" smtClean="0">
                <a:cs typeface="B Yagut" pitchFamily="2" charset="-78"/>
              </a:rPr>
              <a:t>کرم نواري سگ</a:t>
            </a:r>
            <a:r>
              <a:rPr lang="fa-IR" dirty="0" smtClean="0">
                <a:cs typeface="B Yagut" pitchFamily="2" charset="-78"/>
              </a:rPr>
              <a:t>: همۀ جاي جهان، آفریقا و کشورهاي حاشیه دریای مدیترانه-استرالیا مناطق عمده بومی هستند.</a:t>
            </a:r>
          </a:p>
        </p:txBody>
      </p:sp>
      <p:pic>
        <p:nvPicPr>
          <p:cNvPr id="6" name="~PP760.WAV">
            <a:hlinkClick r:id="" action="ppaction://media"/>
          </p:cNvPr>
          <p:cNvPicPr>
            <a:picLocks noRot="1" noChangeAspect="1"/>
          </p:cNvPicPr>
          <p:nvPr>
            <a:wavAudioFile r:embed="rId1" name="~PP760.WAV"/>
          </p:nvPr>
        </p:nvPicPr>
        <p:blipFill>
          <a:blip r:embed="rId3"/>
          <a:stretch>
            <a:fillRect/>
          </a:stretch>
        </p:blipFill>
        <p:spPr>
          <a:xfrm>
            <a:off x="8696325" y="6410325"/>
            <a:ext cx="304800" cy="304800"/>
          </a:xfrm>
          <a:prstGeom prst="rect">
            <a:avLst/>
          </a:prstGeom>
        </p:spPr>
      </p:pic>
    </p:spTree>
  </p:cSld>
  <p:clrMapOvr>
    <a:masterClrMapping/>
  </p:clrMapOvr>
  <p:transition advTm="3014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پرونده" ma:contentTypeID="0x01010038EE485FB9274448B5E5B0FF0ECB3346" ma:contentTypeVersion="3" ma:contentTypeDescription="یک سند جدید ایجاد کنید." ma:contentTypeScope="" ma:versionID="879a17dea37dbf3eb3c9d0be085887ae">
  <xsd:schema xmlns:xsd="http://www.w3.org/2001/XMLSchema" xmlns:xs="http://www.w3.org/2001/XMLSchema" xmlns:p="http://schemas.microsoft.com/office/2006/metadata/properties" xmlns:ns2="1047730d-92e1-4018-9084-d932fd3a7f58" xmlns:ns3="12fdc5dc-769e-4543-b10d-fbea3dac4417" targetNamespace="http://schemas.microsoft.com/office/2006/metadata/properties" ma:root="true" ma:fieldsID="05a1c3cdee81c85cb937771a12b2679b" ns2:_="" ns3:_="">
    <xsd:import namespace="1047730d-92e1-4018-9084-d932fd3a7f58"/>
    <xsd:import namespace="12fdc5dc-769e-4543-b10d-fbea3dac4417"/>
    <xsd:element name="properties">
      <xsd:complexType>
        <xsd:sequence>
          <xsd:element name="documentManagement">
            <xsd:complexType>
              <xsd:all>
                <xsd:element ref="ns2:_dlc_DocId" minOccurs="0"/>
                <xsd:element ref="ns2:_dlc_DocIdUrl" minOccurs="0"/>
                <xsd:element ref="ns2:_dlc_DocIdPersistId" minOccurs="0"/>
                <xsd:element ref="ns3:_x0646__x0648__x0639__x0020__x062d__x06cc__x0637__x0647_"/>
                <xsd:element ref="ns3:_x062f__x0627__x0646__x0634__x06af__x0627__x0647_"/>
                <xsd:element ref="ns3:_x0646__x0648__x0639__x0020__x0641__x0627__x06cc__x0644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730d-92e1-4018-9084-d932fd3a7f58" elementFormDefault="qualified">
    <xsd:import namespace="http://schemas.microsoft.com/office/2006/documentManagement/types"/>
    <xsd:import namespace="http://schemas.microsoft.com/office/infopath/2007/PartnerControls"/>
    <xsd:element name="_dlc_DocId" ma:index="8"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9"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حفظ شناسه" ma:description="نگهداری شناسه در حین افزودن."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2fdc5dc-769e-4543-b10d-fbea3dac4417" elementFormDefault="qualified">
    <xsd:import namespace="http://schemas.microsoft.com/office/2006/documentManagement/types"/>
    <xsd:import namespace="http://schemas.microsoft.com/office/infopath/2007/PartnerControls"/>
    <xsd:element name="_x0646__x0648__x0639__x0020__x062d__x06cc__x0637__x0647_" ma:index="11" ma:displayName="نوع حیطه" ma:default="عوامل بيماري‌زاي زنده، اصول گندزدايي و استريليزاسيون" ma:format="Dropdown" ma:internalName="_x0646__x0648__x0639__x0020__x062d__x06cc__x0637__x0647_">
      <xsd:simpleType>
        <xsd:restriction base="dms:Choice">
          <xsd:enumeration value="عوامل بيماري‌زاي زنده، اصول گندزدايي و استريليزاسيون"/>
          <xsd:enumeration value="آمار حياتي، اپيدميولوژی و روش تحقيق"/>
          <xsd:enumeration value="آناتومی و فیزیولوژی"/>
          <xsd:enumeration value="برنامه‌ريزي عملياتي و مديريت ارتقاء‌ كیفيت خدمات در خانه‌هاي بهداشت"/>
          <xsd:enumeration value="بهداشت دهان و دندان"/>
          <xsd:enumeration value="ارتقاء بهداشت فردي و شيوه زندگي سالم"/>
          <xsd:enumeration value="بهداشت حرفه‌اي"/>
          <xsd:enumeration value="بهداشت محيط"/>
          <xsd:enumeration value="بيماري‌هاي واگير"/>
          <xsd:enumeration value="کار با کامپیوتر و اينترنت؛ آشنايي با نرم‌افزارهاي نظام شبكه"/>
          <xsd:enumeration value="داروشناسي براي خانه‌هاي بهداشت"/>
          <xsd:enumeration value="ارتقاء سلامت، توانمندسازي جامعه و توسعه مشاركت افراد و سازمان‌ها"/>
          <xsd:enumeration value="كمك‌هاي اوليه و اقدامات امدادي"/>
          <xsd:enumeration value="ايمن سازي و بيماري‌هاي قابل پيشگيري با واكسن"/>
          <xsd:enumeration value="مديريت خطر بلايا"/>
          <xsd:enumeration value="مراقبت‌هاي ادغام يافته سلامت مادران"/>
          <xsd:enumeration value="مراقبت‌هاي ادغام يافته سلامت جوانان"/>
          <xsd:enumeration value="مباني بهداشت و كار در روستا"/>
          <xsd:enumeration value="مراقبت‌هاي ادغام يافته سلامت كودكان"/>
          <xsd:enumeration value="مراقبت‌هاي ادغام يافته سلامت ميانسالان"/>
          <xsd:enumeration value="مراقبت‌هاي ادغام يافته سلامت نوجوانان و مدارس"/>
          <xsd:enumeration value="مراقبت‌هاي ادغام يافته سلامت سالمندان"/>
          <xsd:enumeration value="بيماري‌هاي غيرواگير"/>
          <xsd:enumeration value="اصول تغذیه"/>
          <xsd:enumeration value="پرستاري از بيمار"/>
          <xsd:enumeration value="سلامت باروري"/>
          <xsd:enumeration value="رويكرد به شكايات شايع و درمان‌هاي ساده علامتي"/>
          <xsd:enumeration value="سلامت روان"/>
          <xsd:enumeration value="نحوه معاینات فیزیکی"/>
          <xsd:enumeration value="سایر موارد"/>
          <xsd:enumeration value="دستوالعمل آماده سازی پاورپوینت"/>
          <xsd:enumeration value="سلامت میانسالان"/>
        </xsd:restriction>
      </xsd:simpleType>
    </xsd:element>
    <xsd:element name="_x062f__x0627__x0646__x0634__x06af__x0627__x0647_" ma:index="12" ma:displayName="دانشگاه" ma:format="Dropdown" ma:internalName="_x062f__x0627__x0646__x0634__x06af__x0627__x0647_">
      <xsd:simpleType>
        <xsd:restriction base="dms:Choice">
          <xsd:enumeration value="آبادان"/>
          <xsd:enumeration value="آذربایجان غربی"/>
          <xsd:enumeration value="اردبیل"/>
          <xsd:enumeration value="اسدآباد"/>
          <xsd:enumeration value="اسفراين"/>
          <xsd:enumeration value="اصفهان"/>
          <xsd:enumeration value="البرز"/>
          <xsd:enumeration value="اهواز"/>
          <xsd:enumeration value="ايرانشهر"/>
          <xsd:enumeration value="ایران"/>
          <xsd:enumeration value="ایلام"/>
          <xsd:enumeration value="بابل"/>
          <xsd:enumeration value="بم"/>
          <xsd:enumeration value="بهبهان"/>
          <xsd:enumeration value="بوشهر"/>
          <xsd:enumeration value="بیرجند"/>
          <xsd:enumeration value="تبریز"/>
          <xsd:enumeration value="تربت جام"/>
          <xsd:enumeration value="تربت حیدریه"/>
          <xsd:enumeration value="تهران"/>
          <xsd:enumeration value="جهرم"/>
          <xsd:enumeration value="جیرفت"/>
          <xsd:enumeration value="چهارمحال و بختیاری"/>
          <xsd:enumeration value="خراسان شمالی"/>
          <xsd:enumeration value="خلخال"/>
          <xsd:enumeration value="خمين"/>
          <xsd:enumeration value="خوی"/>
          <xsd:enumeration value="دزفول"/>
          <xsd:enumeration value="رفسنجان"/>
          <xsd:enumeration value="زابل"/>
          <xsd:enumeration value="زاهدان"/>
          <xsd:enumeration value="زنجان"/>
          <xsd:enumeration value="ساوه"/>
          <xsd:enumeration value="سبزوار"/>
          <xsd:enumeration value="سراب"/>
          <xsd:enumeration value="سمنان"/>
          <xsd:enumeration value="سيرجان"/>
          <xsd:enumeration value="شاهرود"/>
          <xsd:enumeration value="شهید بهشتی"/>
          <xsd:enumeration value="شوشتر"/>
          <xsd:enumeration value="شیراز"/>
          <xsd:enumeration value="فسا"/>
          <xsd:enumeration value="قزوین"/>
          <xsd:enumeration value="قم"/>
          <xsd:enumeration value="گراش"/>
          <xsd:enumeration value="گلستان"/>
          <xsd:enumeration value="گناباد"/>
          <xsd:enumeration value="گیلان"/>
          <xsd:enumeration value="لارستان"/>
          <xsd:enumeration value="لرستان"/>
          <xsd:enumeration value="مازندران"/>
          <xsd:enumeration value="مراغه"/>
          <xsd:enumeration value="مرکزی"/>
          <xsd:enumeration value="مشهد"/>
          <xsd:enumeration value="نیشابور"/>
          <xsd:enumeration value="هرمزگان"/>
          <xsd:enumeration value="همدان"/>
          <xsd:enumeration value="کاشان"/>
          <xsd:enumeration value="کردستان"/>
          <xsd:enumeration value="کرمان"/>
          <xsd:enumeration value="کرمانشاه"/>
          <xsd:enumeration value="کهگیلویه و بویراحمد"/>
          <xsd:enumeration value="یزد"/>
          <xsd:enumeration value="ستاد وزارت بهداشت درمان و آموزش پزشکی"/>
        </xsd:restriction>
      </xsd:simpleType>
    </xsd:element>
    <xsd:element name="_x0646__x0648__x0639__x0020__x0641__x0627__x06cc__x0644_" ma:index="13" ma:displayName="نوع فایل" ma:default="فیلم" ma:format="Dropdown" ma:internalName="_x0646__x0648__x0639__x0020__x0641__x0627__x06cc__x0644_">
      <xsd:simpleType>
        <xsd:restriction base="dms:Choice">
          <xsd:enumeration value="فیلم"/>
          <xsd:enumeration value="عکس"/>
          <xsd:enumeration value="پاورپوینت"/>
          <xsd:enumeration value="مستند و راهنما"/>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062f__x0627__x0646__x0634__x06af__x0627__x0647_ xmlns="12fdc5dc-769e-4543-b10d-fbea3dac4417">زاهدان</_x062f__x0627__x0646__x0634__x06af__x0627__x0647_>
    <_x0646__x0648__x0639__x0020__x062d__x06cc__x0637__x0647_ xmlns="12fdc5dc-769e-4543-b10d-fbea3dac4417">بيماري‌هاي واگير</_x0646__x0648__x0639__x0020__x062d__x06cc__x0637__x0647_>
    <_x0646__x0648__x0639__x0020__x0641__x0627__x06cc__x0644_ xmlns="12fdc5dc-769e-4543-b10d-fbea3dac4417">پاورپوینت</_x0646__x0648__x0639__x0020__x0641__x0627__x06cc__x0644_>
    <_dlc_DocId xmlns="1047730d-92e1-4018-9084-d932fd3a7f58">5NN7CDR5NKU2-831-1165</_dlc_DocId>
    <_dlc_DocIdUrl xmlns="1047730d-92e1-4018-9084-d932fd3a7f58">
      <Url>http://www.health.gov.ir/hnd/_layouts/DocIdRedir.aspx?ID=5NN7CDR5NKU2-831-1165</Url>
      <Description>5NN7CDR5NKU2-831-1165</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9FBF50-5F91-4CA7-BF43-F785A20E7C3A}">
  <ds:schemaRefs>
    <ds:schemaRef ds:uri="http://schemas.microsoft.com/sharepoint/events"/>
  </ds:schemaRefs>
</ds:datastoreItem>
</file>

<file path=customXml/itemProps2.xml><?xml version="1.0" encoding="utf-8"?>
<ds:datastoreItem xmlns:ds="http://schemas.openxmlformats.org/officeDocument/2006/customXml" ds:itemID="{BBD21849-F4F5-4E45-8623-409020C9AE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7730d-92e1-4018-9084-d932fd3a7f58"/>
    <ds:schemaRef ds:uri="12fdc5dc-769e-4543-b10d-fbea3dac4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2FC0C3B-AE0A-41E2-90C9-E9C60813292E}">
  <ds:schemaRefs>
    <ds:schemaRef ds:uri="http://purl.org/dc/terms/"/>
    <ds:schemaRef ds:uri="http://purl.org/dc/elements/1.1/"/>
    <ds:schemaRef ds:uri="12fdc5dc-769e-4543-b10d-fbea3dac4417"/>
    <ds:schemaRef ds:uri="http://purl.org/dc/dcmitype/"/>
    <ds:schemaRef ds:uri="http://www.w3.org/XML/1998/namespace"/>
    <ds:schemaRef ds:uri="1047730d-92e1-4018-9084-d932fd3a7f58"/>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4.xml><?xml version="1.0" encoding="utf-8"?>
<ds:datastoreItem xmlns:ds="http://schemas.openxmlformats.org/officeDocument/2006/customXml" ds:itemID="{CE8914D4-1249-4EDD-A200-61EE787BD5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220</TotalTime>
  <Words>1204</Words>
  <Application>Microsoft Office PowerPoint</Application>
  <PresentationFormat>On-screen Show (4:3)</PresentationFormat>
  <Paragraphs>127</Paragraphs>
  <Slides>26</Slides>
  <Notes>0</Notes>
  <HiddenSlides>0</HiddenSlides>
  <MMClips>26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B Yagut</vt:lpstr>
      <vt:lpstr>Calibri</vt:lpstr>
      <vt:lpstr>Times New Roman</vt:lpstr>
      <vt:lpstr>Office Theme</vt:lpstr>
      <vt:lpstr>PowerPoint Presentation</vt:lpstr>
      <vt:lpstr>مشخصات سند</vt:lpstr>
      <vt:lpstr>اهداف آموزشی </vt:lpstr>
      <vt:lpstr> فهرست عناوین </vt:lpstr>
      <vt:lpstr>مقدمه </vt:lpstr>
      <vt:lpstr>کرم کدو</vt:lpstr>
      <vt:lpstr>شیوع بیماری </vt:lpstr>
      <vt:lpstr>خصوصیات بند های کرم کدو</vt:lpstr>
      <vt:lpstr>انواع کرم کدو و کشورهای محل شیوع</vt:lpstr>
      <vt:lpstr>میزبان هاي انگل</vt:lpstr>
      <vt:lpstr>معاینه مبتلایان به  کرم کدو</vt:lpstr>
      <vt:lpstr>تشخیص بیماری</vt:lpstr>
      <vt:lpstr>عامل عفونت </vt:lpstr>
      <vt:lpstr> وقوع  </vt:lpstr>
      <vt:lpstr>مخزن</vt:lpstr>
      <vt:lpstr>روش انتقال</vt:lpstr>
      <vt:lpstr>دوره کمون </vt:lpstr>
      <vt:lpstr>دوره واگیری </vt:lpstr>
      <vt:lpstr>حساسیت و مقاومت </vt:lpstr>
      <vt:lpstr>کنترل بیماران و تماسها </vt:lpstr>
      <vt:lpstr>پیشگیری از ابتلا به کرم کدو</vt:lpstr>
      <vt:lpstr>درمان</vt:lpstr>
      <vt:lpstr>خلاصه مطالب و نتیجه گیری </vt:lpstr>
      <vt:lpstr> پرسش نظری </vt:lpstr>
      <vt:lpstr>منابع</vt:lpstr>
      <vt:lpstr>نظرات وپیشنهادات</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Taenia saginata</dc:title>
  <dc:creator>Danesh</dc:creator>
  <cp:lastModifiedBy>Sima Jalali</cp:lastModifiedBy>
  <cp:revision>118</cp:revision>
  <dcterms:created xsi:type="dcterms:W3CDTF">2006-08-16T00:00:00Z</dcterms:created>
  <dcterms:modified xsi:type="dcterms:W3CDTF">2020-12-05T06:22:30Z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0x01010038EE485FB9274448B5E5B0FF0ECB3346</vt:lpwstr>
  </property>
  <property fmtid="{D5CDD505-2E9C-101B-9397-08002B2CF9AE}" pid="3" name="_dlc_DocIdItemGuid">
    <vt:lpwstr>723a7fa7-a641-4061-a119-e1fc1b117760</vt:lpwstr>
  </property>
</Properties>
</file>